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20_10BF980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60" r:id="rId2"/>
    <p:sldId id="355" r:id="rId3"/>
    <p:sldId id="341" r:id="rId4"/>
    <p:sldId id="288" r:id="rId5"/>
    <p:sldId id="362" r:id="rId6"/>
    <p:sldId id="361" r:id="rId7"/>
    <p:sldId id="363" r:id="rId8"/>
    <p:sldId id="364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leted" id="{3B3A276B-A3AD-C048-BCDB-F1AE897E075B}">
          <p14:sldIdLst>
            <p14:sldId id="360"/>
            <p14:sldId id="355"/>
            <p14:sldId id="341"/>
            <p14:sldId id="288"/>
            <p14:sldId id="362"/>
            <p14:sldId id="361"/>
            <p14:sldId id="363"/>
            <p14:sldId id="364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</p14:sldIdLst>
        </p14:section>
        <p14:section name="Working items" id="{5BE03AAA-87B8-D84B-BEEA-4F1AF51296FA}">
          <p14:sldIdLst>
            <p14:sldId id="3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411D06-DC30-DD29-3032-BB8F955BBC31}" name="Jaffer, Zahra" initials="ZJ" userId="S::ZJaffer@dillon.ca::ade65fe0-6238-424b-82ac-acb81846532f" providerId="AD"/>
  <p188:author id="{48D30830-AE63-3380-B892-7AC16F065D05}" name="Raymond Ziemba" initials="RZ" userId="S::rziemba@sglplanning.ca::39dbc8b8-4006-4ab4-b876-393176342650" providerId="AD"/>
  <p188:author id="{26A096CE-B9A1-EAA9-7A10-499AFE814806}" name="Tim Cane" initials="TC" userId="f02f68fe64834651" providerId="Windows Live"/>
  <p188:author id="{0C0F5ADD-E782-7A69-CDE1-C4CA1197D2F2}" name="Nicolas Aiello" initials="NA" userId="S::nicolas.aiello@welland.ca::11c676c8-a3d7-43eb-aaed-c8c87d7318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2B34"/>
    <a:srgbClr val="2A747E"/>
    <a:srgbClr val="AB3B48"/>
    <a:srgbClr val="C8606C"/>
    <a:srgbClr val="E5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38" autoAdjust="0"/>
    <p:restoredTop sz="94404" autoAdjust="0"/>
  </p:normalViewPr>
  <p:slideViewPr>
    <p:cSldViewPr snapToGrid="0" snapToObjects="1">
      <p:cViewPr varScale="1">
        <p:scale>
          <a:sx n="89" d="100"/>
          <a:sy n="89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modernComment_120_10BF98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45D1AF-AF69-4CBB-B0F6-206C6BD125F5}" authorId="{26A096CE-B9A1-EAA9-7A10-499AFE814806}" created="2026-04-07T16:12:03.3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0991745" sldId="288"/>
      <ac:picMk id="2" creationId="{FC079E96-FDF6-7032-2911-151738003F1E}"/>
    </ac:deMkLst>
    <p188:replyLst>
      <p188:reply id="{911FC8ED-8928-4043-AA58-33DFD2CCCDA8}" authorId="{E0411D06-DC30-DD29-3032-BB8F955BBC31}" created="2026-04-07T17:46:18.507">
        <p188:txBody>
          <a:bodyPr/>
          <a:lstStyle/>
          <a:p>
            <a:r>
              <a:rPr lang="en-US"/>
              <a:t>This was outside our engagement scope, maybe you could note that this is where the Township process concludes and it goes to the County for approval?</a:t>
            </a:r>
          </a:p>
        </p188:txBody>
      </p188:reply>
    </p188:replyLst>
    <p188:txBody>
      <a:bodyPr/>
      <a:lstStyle/>
      <a:p>
        <a:r>
          <a:rPr lang="en-CA"/>
          <a:t>What about subsequent county approval process?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A9820-34DF-4A8B-9C94-16C2ECFB0FBD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0F2E2-D96A-4577-B0D5-9FDBA2E9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7CA7-9332-0E42-9DE7-5E0BEC1A5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29E1F-C7C0-7343-8E95-0687D1A31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49989-3627-2741-A6DB-67EE071A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A43B3-26AE-4D40-9803-9DEF938B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820C0-2EFB-D247-8820-AD297F8D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C533-97C5-F94D-86BA-C63BCD9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7E9DB-797B-8348-B960-CC3FA5278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D70D8-6895-9F42-B84A-D02C6E6C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B5710-6720-5F49-A307-4E950026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25C64-54B9-244B-92B7-B31DB674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5804D-5526-9647-9BFA-2F68390B7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73DEE-948F-5540-944A-66A98C8F2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C512-AA69-B742-9A7F-0720F616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1D224-D301-FD4F-9CCA-C6AD3A02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6966D-3BB6-184A-A064-0535492E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0454-9661-2C44-ACD7-00713BB4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DE5C5-C807-5743-94D5-80DCDFD97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FC856-EF26-C841-9140-78416034F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1E029-D3B3-9842-AEC5-19A03053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C6228-69F6-4F40-A19F-A10B733A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DBBC-D826-3740-9487-0DA74589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48C9B-63CB-9A46-9B42-8AF5634CC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952-D2C3-2A47-96BC-F5D21C9A9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1C90-5A5D-DC42-AD43-5B6AADA8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4085-9B7C-2947-A0D3-9129B8CF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67F1-B572-4747-8850-5F3DBCFD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1D76F-3CED-3449-B769-618DF84DC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DE5F1-7A84-0A42-997E-1AE56D074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905FD-D99B-5544-AE25-8D4F4F5D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9B134-9E7B-A34A-8FF6-0183E2EA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05773-BD93-D644-88C6-EFDA02DE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1F29-E335-4F4C-9B49-C376AA1C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8279-2194-D344-B1C5-F527E20B3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101E7-310A-5E46-9EFF-87734C2CE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9D97A-87C8-7744-B19A-6D6EEA2C8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83B08-4764-624C-9F42-AB147A129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26314-CE84-F346-B5D6-7E9581C9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E2686-2C1E-E64B-8BE6-EF756AC1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EE8F7-9B3A-F541-A6CF-55F945F4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037B-750B-6149-AFBE-B74CBB1E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769397-67FD-B340-BC9F-48CDC7F3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63F17-BE3C-1444-8B14-4457DC94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0066A-2BE7-7B4B-9C8A-885D725E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774D9-A4DF-F840-92DF-5E409D3E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10334-3F8E-4641-AE47-B0DEBD61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670AF-0600-A147-B109-1BD2EBFB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45E56-33DF-8541-AF4F-59EFBEF9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C2DB-E749-984B-BEF0-5DAC02613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5F124-562D-EA49-86CC-3F976B305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E5D06-5A33-A945-AA49-0C3E7194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4D27D-3F12-6642-ABE0-CA17A34B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231C4-F12D-7142-AADE-61EE5E60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04E0-7240-B249-AD81-D5F43DC76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A5426-655B-3B46-BC6A-A3398E43E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E2B8A-1A58-5D4B-823C-BB215884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BBD83-3F1D-904D-8539-C3C075D9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9BDE3-16A4-DE4E-83F8-E5E0B079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A1E4C-C611-C542-A3E5-56816DC5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D8A3E-FFF1-D445-A4E5-B4692F70B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88BF2-96EC-2444-8C47-3C3B34519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965FE-1D00-614D-9710-7E99B3EDB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E2B0-EF14-CA4C-956D-D272D53014CF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1BADE-88A7-6A43-8B5D-148CACBC8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3FCAB-E0E5-264B-82E4-0105C9740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FC574-8027-EB41-BC71-A20199016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9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cane@sglplanning.ca" TargetMode="External"/><Relationship Id="rId4" Type="http://schemas.openxmlformats.org/officeDocument/2006/relationships/hyperlink" Target="mailto:shaniff@essatownship.on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20_10BF980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B4087-25C3-3DFE-F6C6-0F4CA674E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wnship of Essa (@essatownship) • Facebook">
            <a:extLst>
              <a:ext uri="{FF2B5EF4-FFF2-40B4-BE49-F238E27FC236}">
                <a16:creationId xmlns:a16="http://schemas.microsoft.com/office/drawing/2014/main" id="{9B471357-489E-11BF-E4BE-386AB702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" y="32479"/>
            <a:ext cx="3243468" cy="32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artoon of a neighborhood&#10;&#10;Description automatically generated with medium confidence">
            <a:extLst>
              <a:ext uri="{FF2B5EF4-FFF2-40B4-BE49-F238E27FC236}">
                <a16:creationId xmlns:a16="http://schemas.microsoft.com/office/drawing/2014/main" id="{A8400D0F-C570-4262-0983-FB648D84EB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1" y="2995009"/>
            <a:ext cx="12177919" cy="1099965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DCDA64-004C-8561-82E1-703EB0FF54A5}"/>
              </a:ext>
            </a:extLst>
          </p:cNvPr>
          <p:cNvSpPr/>
          <p:nvPr/>
        </p:nvSpPr>
        <p:spPr>
          <a:xfrm>
            <a:off x="3309211" y="256628"/>
            <a:ext cx="8520138" cy="3528985"/>
          </a:xfrm>
          <a:prstGeom prst="round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10454-6634-389A-F0B7-132322566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5651" y="347230"/>
            <a:ext cx="9144000" cy="1771069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Proxima Nova Cond Extrabold" panose="02000506030000020004" pitchFamily="50" charset="0"/>
              </a:rPr>
              <a:t>Township of Essa </a:t>
            </a:r>
            <a:br>
              <a:rPr lang="en-US" b="1" dirty="0">
                <a:solidFill>
                  <a:schemeClr val="bg1"/>
                </a:solidFill>
                <a:latin typeface="Proxima Nova Cond Extrabold" panose="02000506030000020004" pitchFamily="50" charset="0"/>
              </a:rPr>
            </a:br>
            <a:r>
              <a:rPr lang="en-US" b="1" dirty="0">
                <a:solidFill>
                  <a:schemeClr val="bg1"/>
                </a:solidFill>
                <a:latin typeface="Proxima Nova Cond Extrabold" panose="02000506030000020004" pitchFamily="50" charset="0"/>
              </a:rPr>
              <a:t>New Official Plan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825767-48F2-7649-E53B-AD4EB5D3A3D7}"/>
              </a:ext>
            </a:extLst>
          </p:cNvPr>
          <p:cNvCxnSpPr>
            <a:cxnSpLocks/>
          </p:cNvCxnSpPr>
          <p:nvPr/>
        </p:nvCxnSpPr>
        <p:spPr>
          <a:xfrm>
            <a:off x="4041765" y="2176386"/>
            <a:ext cx="6944734" cy="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D8E8B3A-6432-B811-B48B-81F40D510311}"/>
              </a:ext>
            </a:extLst>
          </p:cNvPr>
          <p:cNvSpPr/>
          <p:nvPr/>
        </p:nvSpPr>
        <p:spPr>
          <a:xfrm>
            <a:off x="156117" y="133815"/>
            <a:ext cx="11909503" cy="654576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5C4A3F-4904-D928-0C8C-92813934B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329" y="2720103"/>
            <a:ext cx="1365716" cy="72906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CD8E06-D68F-7F88-B062-1B9E496C2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58" y="2681751"/>
            <a:ext cx="1203635" cy="7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5D8A71-7E36-F858-E7EE-79586AD58B56}"/>
              </a:ext>
            </a:extLst>
          </p:cNvPr>
          <p:cNvSpPr txBox="1">
            <a:spLocks/>
          </p:cNvSpPr>
          <p:nvPr/>
        </p:nvSpPr>
        <p:spPr>
          <a:xfrm>
            <a:off x="4041765" y="2162647"/>
            <a:ext cx="9144000" cy="740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House # 4</a:t>
            </a: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13BD0-598B-2DF5-001C-45C15064D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0954" y="2939503"/>
            <a:ext cx="7226300" cy="112074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8</a:t>
            </a:r>
            <a:r>
              <a:rPr lang="en-US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22550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5A245-C662-9ED8-83E5-72068C26B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EF61C8-994F-984F-328C-07AB1BEEF26D}"/>
              </a:ext>
            </a:extLst>
          </p:cNvPr>
          <p:cNvSpPr/>
          <p:nvPr/>
        </p:nvSpPr>
        <p:spPr>
          <a:xfrm>
            <a:off x="6535331" y="2249714"/>
            <a:ext cx="5206726" cy="4550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DD913D-D4FC-9DBE-37D0-0DCB4040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C4111-56C4-EABE-9F02-DA48EE55CA86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E83CCB-DBBE-419E-0AC5-4DBE175E2284}"/>
              </a:ext>
            </a:extLst>
          </p:cNvPr>
          <p:cNvSpPr/>
          <p:nvPr/>
        </p:nvSpPr>
        <p:spPr>
          <a:xfrm>
            <a:off x="6535331" y="308886"/>
            <a:ext cx="4460754" cy="81544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Housing and Residential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D3ED6-ED65-5687-26EF-EA744CA826D1}"/>
              </a:ext>
            </a:extLst>
          </p:cNvPr>
          <p:cNvSpPr txBox="1"/>
          <p:nvPr/>
        </p:nvSpPr>
        <p:spPr>
          <a:xfrm>
            <a:off x="270804" y="1730944"/>
            <a:ext cx="6042910" cy="455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Partnerships with housing providers and upper-tier agencies.</a:t>
            </a:r>
          </a:p>
          <a:p>
            <a:r>
              <a:rPr lang="en-US" dirty="0"/>
              <a:t>Residential Low designation: Permits single detached, semi-detached, duplex and townhouses up to 3 storeys.</a:t>
            </a:r>
          </a:p>
          <a:p>
            <a:r>
              <a:rPr lang="en-US" dirty="0"/>
              <a:t>Home occupations may be allowed if located within the primary residence or accessory buildings (e.g. garage).</a:t>
            </a:r>
          </a:p>
          <a:p>
            <a:r>
              <a:rPr lang="en-US" dirty="0"/>
              <a:t>Residential Multiple designation permits a range of multi-unit residential building types (e.g. townhouses, apartments, etc.) up to between 6 and 8 storeys</a:t>
            </a:r>
          </a:p>
          <a:p>
            <a:r>
              <a:rPr lang="en-US" dirty="0"/>
              <a:t>Accessory Dwelling Units (up to 2) in all areas.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F326C2-2CBD-0DB6-84DA-9A7FB00E7980}"/>
              </a:ext>
            </a:extLst>
          </p:cNvPr>
          <p:cNvSpPr/>
          <p:nvPr/>
        </p:nvSpPr>
        <p:spPr>
          <a:xfrm>
            <a:off x="6807200" y="1601405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997DD-2425-CD0B-1478-CD2FCA354609}"/>
              </a:ext>
            </a:extLst>
          </p:cNvPr>
          <p:cNvSpPr txBox="1"/>
          <p:nvPr/>
        </p:nvSpPr>
        <p:spPr>
          <a:xfrm>
            <a:off x="6807201" y="2771059"/>
            <a:ext cx="4801218" cy="40906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More clarity for preferred areas of growth – Angus and Baxter</a:t>
            </a:r>
          </a:p>
          <a:p>
            <a:r>
              <a:rPr lang="en-US" dirty="0"/>
              <a:t>Reference to future growth process</a:t>
            </a:r>
          </a:p>
          <a:p>
            <a:r>
              <a:rPr lang="en-US" dirty="0"/>
              <a:t>Increase in intensification/infill target from 20 to 30%</a:t>
            </a:r>
          </a:p>
          <a:p>
            <a:r>
              <a:rPr lang="en-US" dirty="0"/>
              <a:t>Flood hazard policies</a:t>
            </a:r>
          </a:p>
          <a:p>
            <a:r>
              <a:rPr lang="en-US" dirty="0"/>
              <a:t>New employment land area near Barrie</a:t>
            </a:r>
          </a:p>
          <a:p>
            <a:r>
              <a:rPr lang="en-US" dirty="0"/>
              <a:t>Continued requirement for 5% affordable housing </a:t>
            </a:r>
          </a:p>
        </p:txBody>
      </p:sp>
    </p:spTree>
    <p:extLst>
      <p:ext uri="{BB962C8B-B14F-4D97-AF65-F5344CB8AC3E}">
        <p14:creationId xmlns:p14="http://schemas.microsoft.com/office/powerpoint/2010/main" val="275618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71A00-86DF-7E49-9C76-B8A0B92F9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3C71D6-ADB3-BC57-219C-24C6E2218FC4}"/>
              </a:ext>
            </a:extLst>
          </p:cNvPr>
          <p:cNvSpPr/>
          <p:nvPr/>
        </p:nvSpPr>
        <p:spPr>
          <a:xfrm>
            <a:off x="5936343" y="2249714"/>
            <a:ext cx="5805714" cy="4441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DD66C6D-558B-B982-3751-E51781A3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211493-6839-8D88-2767-224DD99272C2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393FEE-3A0C-61F0-A52B-74CC48CD0713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Employment &amp; Commercial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57110D-6771-9C9B-73C5-BBEFAF4C4800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507EF-FD28-C4D2-CC41-F0333648E5BF}"/>
              </a:ext>
            </a:extLst>
          </p:cNvPr>
          <p:cNvSpPr txBox="1"/>
          <p:nvPr/>
        </p:nvSpPr>
        <p:spPr>
          <a:xfrm>
            <a:off x="6096000" y="2901901"/>
            <a:ext cx="5512419" cy="35530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More flexibility for integration between residential and live/work or commercial units.</a:t>
            </a:r>
          </a:p>
          <a:p>
            <a:pPr marL="285750" indent="-285750"/>
            <a:r>
              <a:rPr lang="en-US" dirty="0"/>
              <a:t>Potential for development in Baxter will be dependent on future infrastructure</a:t>
            </a:r>
          </a:p>
          <a:p>
            <a:pPr marL="285750" indent="-285750"/>
            <a:r>
              <a:rPr lang="en-US" dirty="0"/>
              <a:t>Permitted uses for Employment widened</a:t>
            </a:r>
          </a:p>
          <a:p>
            <a:pPr marL="285750" indent="-285750"/>
            <a:r>
              <a:rPr lang="en-US" dirty="0"/>
              <a:t>Research and development must be in connection with manufacturing.</a:t>
            </a:r>
          </a:p>
          <a:p>
            <a:pPr marL="285750" indent="-285750"/>
            <a:r>
              <a:rPr lang="en-US" dirty="0"/>
              <a:t>New employment area proposed.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403E-BF9E-DBC0-6570-94E6D7A2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2" y="1699209"/>
            <a:ext cx="5251608" cy="479366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/>
              <a:t>Commercial designation</a:t>
            </a:r>
            <a:r>
              <a:rPr lang="en-US" sz="1800" dirty="0"/>
              <a:t>: Allow a range of shopping, offices, businesses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Buildings of up to 2 </a:t>
            </a:r>
            <a:r>
              <a:rPr lang="en-US" sz="1800" dirty="0" err="1"/>
              <a:t>storeys</a:t>
            </a:r>
            <a:r>
              <a:rPr lang="en-US" sz="1800" dirty="0"/>
              <a:t> in height will be permitted.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/>
              <a:t>Mixed-Use designation</a:t>
            </a:r>
            <a:r>
              <a:rPr lang="en-US" sz="1800" dirty="0"/>
              <a:t>: Expanded to a wider area in Angus and Thornton to allow buildings with commercial and residential uses.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b="1" dirty="0"/>
              <a:t>Employment designation</a:t>
            </a:r>
            <a:r>
              <a:rPr lang="en-US" sz="1800" dirty="0"/>
              <a:t>: Permit range of industry and large employment uses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Employment uses in three main areas: Existing areas in Baxter and on County Road 56, and a new area on County Road 27.</a:t>
            </a:r>
          </a:p>
        </p:txBody>
      </p:sp>
    </p:spTree>
    <p:extLst>
      <p:ext uri="{BB962C8B-B14F-4D97-AF65-F5344CB8AC3E}">
        <p14:creationId xmlns:p14="http://schemas.microsoft.com/office/powerpoint/2010/main" val="426618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D6EB8-DE75-83E2-5BFA-A7D022856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876966-22A6-4E1A-7A71-5F2C420CA0B3}"/>
              </a:ext>
            </a:extLst>
          </p:cNvPr>
          <p:cNvSpPr/>
          <p:nvPr/>
        </p:nvSpPr>
        <p:spPr>
          <a:xfrm>
            <a:off x="6371771" y="2249714"/>
            <a:ext cx="5370286" cy="4441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D7D89E0-8F28-306A-2F6E-195DF777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2463BB-83BE-EC43-CFB8-8C5A9746BD1D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30166C-B5A1-519D-29C5-ABF45782E465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Agricultural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D202E2A-5EC4-9210-5346-49619DFA17C3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4868AE-1BEE-92E4-4AF7-A14FC5763951}"/>
              </a:ext>
            </a:extLst>
          </p:cNvPr>
          <p:cNvSpPr txBox="1"/>
          <p:nvPr/>
        </p:nvSpPr>
        <p:spPr>
          <a:xfrm>
            <a:off x="6535331" y="2901901"/>
            <a:ext cx="4945469" cy="201830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Importance of Essa </a:t>
            </a:r>
            <a:r>
              <a:rPr lang="en-US" dirty="0" err="1"/>
              <a:t>Agriplex</a:t>
            </a:r>
            <a:r>
              <a:rPr lang="en-US" dirty="0"/>
              <a:t> highlighted</a:t>
            </a:r>
          </a:p>
          <a:p>
            <a:pPr marL="285750" indent="-285750"/>
            <a:r>
              <a:rPr lang="en-US" dirty="0"/>
              <a:t>Stricter lot creation policies</a:t>
            </a:r>
          </a:p>
          <a:p>
            <a:pPr marL="285750" indent="-285750"/>
            <a:r>
              <a:rPr lang="en-US" dirty="0"/>
              <a:t>More support for </a:t>
            </a:r>
            <a:r>
              <a:rPr lang="en-US" dirty="0" err="1"/>
              <a:t>agri</a:t>
            </a:r>
            <a:r>
              <a:rPr lang="en-US" dirty="0"/>
              <a:t>-tourism policies</a:t>
            </a:r>
          </a:p>
          <a:p>
            <a:pPr marL="285750" indent="-285750"/>
            <a:r>
              <a:rPr lang="en-US" dirty="0"/>
              <a:t>Guidance for non-agricultural uses.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67577B-16D0-7C6A-D7F2-0F773CACEAA1}"/>
              </a:ext>
            </a:extLst>
          </p:cNvPr>
          <p:cNvSpPr txBox="1">
            <a:spLocks/>
          </p:cNvSpPr>
          <p:nvPr/>
        </p:nvSpPr>
        <p:spPr>
          <a:xfrm>
            <a:off x="405062" y="1909081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/>
              <a:t>Protect farms for the long term, exclude non-agricultural uses.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/>
              <a:t>Minimum lot size of 40 hectares, restricting severances.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/>
              <a:t>Encourage different farm types and sizes with wider range of farm-related activities (i.e. tourism, farm diversified uses, home occupations, small scale home industries)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/>
              <a:t>Minimize impacts from surrounding development.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/>
              <a:t>Short Term Accommodation policies.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100"/>
              <a:t>Agri-food uses encouraged.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21435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9DAA-805E-FD51-0B8C-A42D60C9A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29DA252-DA66-DD4F-5F81-3630E7DC639B}"/>
              </a:ext>
            </a:extLst>
          </p:cNvPr>
          <p:cNvSpPr/>
          <p:nvPr/>
        </p:nvSpPr>
        <p:spPr>
          <a:xfrm>
            <a:off x="6371771" y="2249714"/>
            <a:ext cx="5370286" cy="4453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868B27C-31CB-080F-D5DC-9390EC57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3F907C-9E1C-3654-A818-2B492654BDEC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BF7DE-2C50-C725-9B56-65F70B7EB45F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7D2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Rural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65FE4DE-A755-9E7F-840F-A01CF078A65E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FE995-9A92-B3FE-9DDD-3882FD4202ED}"/>
              </a:ext>
            </a:extLst>
          </p:cNvPr>
          <p:cNvSpPr txBox="1"/>
          <p:nvPr/>
        </p:nvSpPr>
        <p:spPr>
          <a:xfrm>
            <a:off x="6535331" y="2901901"/>
            <a:ext cx="5073088" cy="235070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Guidance for non-agricultural uses.</a:t>
            </a:r>
          </a:p>
          <a:p>
            <a:pPr marL="285750" indent="-285750"/>
            <a:r>
              <a:rPr lang="en-US" dirty="0"/>
              <a:t>Policies for new multiple lots (up to 3 new lots)</a:t>
            </a:r>
          </a:p>
          <a:p>
            <a:pPr marL="285750" indent="-285750"/>
            <a:r>
              <a:rPr lang="en-US" dirty="0"/>
              <a:t>Clarification for no new estate residential developments</a:t>
            </a:r>
          </a:p>
          <a:p>
            <a:pPr marL="285750" indent="-285750"/>
            <a:r>
              <a:rPr lang="en-US" dirty="0"/>
              <a:t>Reference to natural hazards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6560CC-4877-F849-2635-FDB4029B0AF5}"/>
              </a:ext>
            </a:extLst>
          </p:cNvPr>
          <p:cNvSpPr txBox="1">
            <a:spLocks/>
          </p:cNvSpPr>
          <p:nvPr/>
        </p:nvSpPr>
        <p:spPr>
          <a:xfrm>
            <a:off x="405062" y="1909081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Recognize role in supporting farms, prioritize and protect agricultural uses.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Respect rural character.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Lot creation with adequate servicing.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Non-agricultural uses would only be permitted with Council approval.</a:t>
            </a:r>
          </a:p>
        </p:txBody>
      </p:sp>
    </p:spTree>
    <p:extLst>
      <p:ext uri="{BB962C8B-B14F-4D97-AF65-F5344CB8AC3E}">
        <p14:creationId xmlns:p14="http://schemas.microsoft.com/office/powerpoint/2010/main" val="401480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ADDC-5E7E-1A67-C569-3D750A587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6B132CA-1C41-BEF8-38C4-F676041EC57F}"/>
              </a:ext>
            </a:extLst>
          </p:cNvPr>
          <p:cNvSpPr/>
          <p:nvPr/>
        </p:nvSpPr>
        <p:spPr>
          <a:xfrm>
            <a:off x="6371771" y="2249714"/>
            <a:ext cx="5370286" cy="3846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BA9DC82-61F5-7F55-AF37-B0E86679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B88F0A-D658-5CE4-19F7-73364A462E08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474FE3-78BB-DCA5-94B5-625526FFA5CB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Natural Heritage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F8D104-387C-6883-EF90-3C663D2071DE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14E67-FF43-CE5B-75BB-8189DA0245B6}"/>
              </a:ext>
            </a:extLst>
          </p:cNvPr>
          <p:cNvSpPr txBox="1"/>
          <p:nvPr/>
        </p:nvSpPr>
        <p:spPr>
          <a:xfrm>
            <a:off x="6535331" y="2901901"/>
            <a:ext cx="4945469" cy="301550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Greater clarity of what are natural features</a:t>
            </a:r>
          </a:p>
          <a:p>
            <a:pPr marL="285750" indent="-285750"/>
            <a:r>
              <a:rPr lang="en-US" dirty="0"/>
              <a:t>Introduction of natural heritage and hazard mapping</a:t>
            </a:r>
          </a:p>
          <a:p>
            <a:pPr marL="285750" indent="-285750"/>
            <a:r>
              <a:rPr lang="en-US" dirty="0"/>
              <a:t>Source Water Protection policies and maps added</a:t>
            </a:r>
          </a:p>
          <a:p>
            <a:pPr marL="285750" indent="-285750"/>
            <a:r>
              <a:rPr lang="en-US" dirty="0"/>
              <a:t>No new development or lots on hazard lands, unless approved study.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715C47-F461-23DE-674A-436E1FB20E93}"/>
              </a:ext>
            </a:extLst>
          </p:cNvPr>
          <p:cNvSpPr txBox="1">
            <a:spLocks/>
          </p:cNvSpPr>
          <p:nvPr/>
        </p:nvSpPr>
        <p:spPr>
          <a:xfrm>
            <a:off x="405062" y="1909081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Protect, maintain, and enhance water resources and natural areas.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Provide buffers around natural features.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Require an Environment Impact Study for new development near environmental features (per Provincial regulations).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Support partnerships with local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95212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665A8-A121-7B85-BF16-CEB873D5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C805EC9-9788-A711-0DEA-4A094C260846}"/>
              </a:ext>
            </a:extLst>
          </p:cNvPr>
          <p:cNvSpPr/>
          <p:nvPr/>
        </p:nvSpPr>
        <p:spPr>
          <a:xfrm>
            <a:off x="6371771" y="2249714"/>
            <a:ext cx="5370286" cy="4453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428D19-ECB3-D624-C976-557BA430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02E08-B300-CF70-916B-9201AC766018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C2780B-0DC1-0333-B74A-3A52183C373B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Community Design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4F7560-A237-BF9D-2345-5D120C134C87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25CD0-A31B-FE81-9DEB-E6BA811952B0}"/>
              </a:ext>
            </a:extLst>
          </p:cNvPr>
          <p:cNvSpPr txBox="1"/>
          <p:nvPr/>
        </p:nvSpPr>
        <p:spPr>
          <a:xfrm>
            <a:off x="6535331" y="2901901"/>
            <a:ext cx="4945469" cy="2683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Schools and child care permitted in all designations</a:t>
            </a:r>
          </a:p>
          <a:p>
            <a:pPr marL="285750" indent="-285750"/>
            <a:r>
              <a:rPr lang="en-US" dirty="0"/>
              <a:t>Recognized role of community hubs and combined community services</a:t>
            </a:r>
          </a:p>
          <a:p>
            <a:pPr marL="285750" indent="-285750"/>
            <a:r>
              <a:rPr lang="en-US" dirty="0"/>
              <a:t>Library floor space target</a:t>
            </a:r>
          </a:p>
          <a:p>
            <a:pPr marL="285750" indent="-285750"/>
            <a:r>
              <a:rPr lang="en-US" dirty="0"/>
              <a:t>Parkland dedication criteria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FFBDCA-9921-DE5D-2FA9-C002AB867D6E}"/>
              </a:ext>
            </a:extLst>
          </p:cNvPr>
          <p:cNvSpPr txBox="1">
            <a:spLocks/>
          </p:cNvSpPr>
          <p:nvPr/>
        </p:nvSpPr>
        <p:spPr>
          <a:xfrm>
            <a:off x="405062" y="1909081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High quality design of spaces and places that reflect Essa’s rural and small-town character.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Accessible, age-friendly and barrier free spaces.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Plan for more passive recreational areas, like picnic and play areas, trails, and seating areas.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Libraries are a key community anchor.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Protect and preserve cultural heritage. </a:t>
            </a:r>
          </a:p>
        </p:txBody>
      </p:sp>
    </p:spTree>
    <p:extLst>
      <p:ext uri="{BB962C8B-B14F-4D97-AF65-F5344CB8AC3E}">
        <p14:creationId xmlns:p14="http://schemas.microsoft.com/office/powerpoint/2010/main" val="421776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6D803-4A1E-05F5-B460-14076CFD2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135402-236B-3CA4-F8AA-8DC7FE516034}"/>
              </a:ext>
            </a:extLst>
          </p:cNvPr>
          <p:cNvSpPr/>
          <p:nvPr/>
        </p:nvSpPr>
        <p:spPr>
          <a:xfrm>
            <a:off x="6371771" y="2249714"/>
            <a:ext cx="5370286" cy="2477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66C4A43-5240-51E3-5160-7631265A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6E7E76-5AFA-8B8B-380A-58B3A398E3C3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E857F8-31E0-807E-5C00-F8697532BA7C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4D8779-0D6E-CE54-A408-3B71CE807EBB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1100F-EF8B-5055-91F3-E0DF184D7CBF}"/>
              </a:ext>
            </a:extLst>
          </p:cNvPr>
          <p:cNvSpPr txBox="1"/>
          <p:nvPr/>
        </p:nvSpPr>
        <p:spPr>
          <a:xfrm>
            <a:off x="6535331" y="2901901"/>
            <a:ext cx="4945469" cy="16079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Broader support for food retailers</a:t>
            </a:r>
          </a:p>
          <a:p>
            <a:pPr marL="285750" indent="-285750"/>
            <a:r>
              <a:rPr lang="en-US" dirty="0"/>
              <a:t>Wider permissions for urban agriculture e.g. on vacant/underutilized lands, commercial and institutional sites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69234B-FCDC-094A-9B79-38F41D926968}"/>
              </a:ext>
            </a:extLst>
          </p:cNvPr>
          <p:cNvSpPr txBox="1">
            <a:spLocks/>
          </p:cNvSpPr>
          <p:nvPr/>
        </p:nvSpPr>
        <p:spPr>
          <a:xfrm>
            <a:off x="405062" y="1705470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Adapt to extreme weather.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Support energy efficiency and conservation.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More sustainable and resilient new development.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New schools to walk to and connect </a:t>
            </a:r>
            <a:r>
              <a:rPr lang="en-US" sz="2000" dirty="0" err="1"/>
              <a:t>neighbourhoods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Connected public spaces.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Encourage food access – community gardens, farmers’ markets, green roofs, etc.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Promote education and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260164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5D4CC-06DF-0D62-94D1-BD72B5B5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691AA07-3FA8-5DFC-5648-F28DB9D30950}"/>
              </a:ext>
            </a:extLst>
          </p:cNvPr>
          <p:cNvSpPr/>
          <p:nvPr/>
        </p:nvSpPr>
        <p:spPr>
          <a:xfrm>
            <a:off x="6371771" y="2249713"/>
            <a:ext cx="5370286" cy="192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00D762D-2C18-A3C0-B937-4A3BF857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288AC1-6FC8-7129-DBEE-F3C251256E90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AF16B-C83A-FC7C-53B1-7DEB95863E7D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0BFEA8-36D1-36EB-B009-30ED5627E3E5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C08D8-E541-A093-0CFF-61064FE99B27}"/>
              </a:ext>
            </a:extLst>
          </p:cNvPr>
          <p:cNvSpPr txBox="1"/>
          <p:nvPr/>
        </p:nvSpPr>
        <p:spPr>
          <a:xfrm>
            <a:off x="6535331" y="2901901"/>
            <a:ext cx="4945469" cy="14807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Guidelines for development near railways</a:t>
            </a:r>
          </a:p>
          <a:p>
            <a:pPr marL="285750" indent="-285750"/>
            <a:r>
              <a:rPr lang="en-US" dirty="0"/>
              <a:t>Clarification for entrance permits</a:t>
            </a:r>
          </a:p>
          <a:p>
            <a:pPr marL="285750" indent="-28575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5B2310-90D7-06DB-163D-C04B855492FE}"/>
              </a:ext>
            </a:extLst>
          </p:cNvPr>
          <p:cNvSpPr txBox="1">
            <a:spLocks/>
          </p:cNvSpPr>
          <p:nvPr/>
        </p:nvSpPr>
        <p:spPr>
          <a:xfrm>
            <a:off x="405062" y="1705470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Coordinate with Simcoe County LINX Transit to connect places within Essa and to neighbouring municipalities.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Support transit and cycling infrastructure for new/upgraded streets.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Protect lands around the railway corridor to allow for future rail service.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Plan for improved transit connectivity particularly between key settlement areas like Angus, Thornton and Baxter.</a:t>
            </a:r>
          </a:p>
        </p:txBody>
      </p:sp>
    </p:spTree>
    <p:extLst>
      <p:ext uri="{BB962C8B-B14F-4D97-AF65-F5344CB8AC3E}">
        <p14:creationId xmlns:p14="http://schemas.microsoft.com/office/powerpoint/2010/main" val="226145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8E3D2-9065-5D85-FB15-5CCD797DD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45C6C8-0B69-00C0-EC1C-57766E8520F9}"/>
              </a:ext>
            </a:extLst>
          </p:cNvPr>
          <p:cNvSpPr/>
          <p:nvPr/>
        </p:nvSpPr>
        <p:spPr>
          <a:xfrm>
            <a:off x="6371771" y="2249714"/>
            <a:ext cx="5370286" cy="1817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1AB67B8-B6C4-256C-9E30-6B818C91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81B3F1-5134-5F0C-0C39-DD7789C41067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4D7496-68DF-EC7C-7A6D-2350C358B0D8}"/>
              </a:ext>
            </a:extLst>
          </p:cNvPr>
          <p:cNvSpPr/>
          <p:nvPr/>
        </p:nvSpPr>
        <p:spPr>
          <a:xfrm>
            <a:off x="6535331" y="308886"/>
            <a:ext cx="5206726" cy="815441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Infrastructure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57679C-5442-192E-0108-359308D83CEB}"/>
              </a:ext>
            </a:extLst>
          </p:cNvPr>
          <p:cNvSpPr/>
          <p:nvPr/>
        </p:nvSpPr>
        <p:spPr>
          <a:xfrm>
            <a:off x="6807200" y="1705470"/>
            <a:ext cx="4546600" cy="1084827"/>
          </a:xfrm>
          <a:prstGeom prst="roundRect">
            <a:avLst>
              <a:gd name="adj" fmla="val 44764"/>
            </a:avLst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What’s New?</a:t>
            </a:r>
          </a:p>
          <a:p>
            <a:pPr algn="ctr"/>
            <a:r>
              <a:rPr lang="en-US" sz="2400" b="1" dirty="0"/>
              <a:t>Key Changes from Draft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36A4D-9C7E-1152-E9A1-F5964D7743FA}"/>
              </a:ext>
            </a:extLst>
          </p:cNvPr>
          <p:cNvSpPr txBox="1"/>
          <p:nvPr/>
        </p:nvSpPr>
        <p:spPr>
          <a:xfrm>
            <a:off x="6535331" y="2901901"/>
            <a:ext cx="4945469" cy="73795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393700" indent="-2286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/>
            <a:r>
              <a:rPr lang="en-US" dirty="0"/>
              <a:t>Servicing policies expanded to all of Essa, not just Angus.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B3559A-66F2-7BF7-C27A-7F4937FE95B4}"/>
              </a:ext>
            </a:extLst>
          </p:cNvPr>
          <p:cNvSpPr txBox="1">
            <a:spLocks/>
          </p:cNvSpPr>
          <p:nvPr/>
        </p:nvSpPr>
        <p:spPr>
          <a:xfrm>
            <a:off x="405062" y="1705470"/>
            <a:ext cx="5690937" cy="479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Water and sewage services to support growth and be financially responsible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Only grow where there is existing or planned (EA) servicing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Protect and conserve existing water resources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/>
              <a:t>Integrate sustainable stormwater management, green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99016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38AFD-F3D2-BA5F-67AD-AA6B51521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E9B106B-2F83-659C-B3D5-227D3440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554"/>
          </a:xfrm>
        </p:spPr>
        <p:txBody>
          <a:bodyPr/>
          <a:lstStyle/>
          <a:p>
            <a:pPr algn="ctr"/>
            <a:r>
              <a:rPr lang="en-US" b="0" dirty="0"/>
              <a:t>Next Steps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22D0C2-543D-5AB6-5DA6-AA257FF3639F}"/>
              </a:ext>
            </a:extLst>
          </p:cNvPr>
          <p:cNvSpPr/>
          <p:nvPr/>
        </p:nvSpPr>
        <p:spPr>
          <a:xfrm>
            <a:off x="2791835" y="1382679"/>
            <a:ext cx="660832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houses in a snowy landscape&#10;&#10;AI-generated content may be incorrect.">
            <a:extLst>
              <a:ext uri="{FF2B5EF4-FFF2-40B4-BE49-F238E27FC236}">
                <a16:creationId xmlns:a16="http://schemas.microsoft.com/office/drawing/2014/main" id="{9E382E0C-D29C-244D-FC21-F78C5D76E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762"/>
            <a:ext cx="12192000" cy="3047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C9B69D-0A2F-02B4-34BB-17CCFA93CD06}"/>
              </a:ext>
            </a:extLst>
          </p:cNvPr>
          <p:cNvSpPr txBox="1"/>
          <p:nvPr/>
        </p:nvSpPr>
        <p:spPr>
          <a:xfrm>
            <a:off x="5192506" y="2177616"/>
            <a:ext cx="5998649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Stay Involved!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CAE7BD-ED47-49D0-07BC-D3B2FE44E8EE}"/>
              </a:ext>
            </a:extLst>
          </p:cNvPr>
          <p:cNvSpPr/>
          <p:nvPr/>
        </p:nvSpPr>
        <p:spPr>
          <a:xfrm>
            <a:off x="242493" y="1664507"/>
            <a:ext cx="4416593" cy="4271836"/>
          </a:xfrm>
          <a:prstGeom prst="round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8ED4B4-748A-56B1-4C15-58187C01B96B}"/>
              </a:ext>
            </a:extLst>
          </p:cNvPr>
          <p:cNvSpPr txBox="1">
            <a:spLocks/>
          </p:cNvSpPr>
          <p:nvPr/>
        </p:nvSpPr>
        <p:spPr>
          <a:xfrm>
            <a:off x="493487" y="1919673"/>
            <a:ext cx="3974996" cy="3670244"/>
          </a:xfrm>
          <a:prstGeom prst="rect">
            <a:avLst/>
          </a:prstGeom>
          <a:solidFill>
            <a:srgbClr val="2A747E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Statutory Public Meeting: April 15, 6pm – Essa Administration Centre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Consider all comments (receive by April 27, if possible)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Final New Official Plan presented to Council for Approval: May 6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02248-C7D3-1D25-6E9C-3845033FF382}"/>
              </a:ext>
            </a:extLst>
          </p:cNvPr>
          <p:cNvSpPr txBox="1"/>
          <p:nvPr/>
        </p:nvSpPr>
        <p:spPr>
          <a:xfrm>
            <a:off x="5366677" y="2718690"/>
            <a:ext cx="565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essatownship.on.ca/official-plan-review/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1F9AF-B235-1EAA-4FEE-01A5F3C2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522" y="161228"/>
            <a:ext cx="1616860" cy="1503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BDD33-CF62-3A9A-7AFD-C9FEC77DE566}"/>
              </a:ext>
            </a:extLst>
          </p:cNvPr>
          <p:cNvSpPr txBox="1"/>
          <p:nvPr/>
        </p:nvSpPr>
        <p:spPr>
          <a:xfrm>
            <a:off x="5192506" y="3300465"/>
            <a:ext cx="6427876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b="1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Samuel Haniff			Tim Cane</a:t>
            </a:r>
            <a:b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Manager of Planning		Project Manager</a:t>
            </a:r>
            <a:b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Township of Essa			SGL Planning and Design</a:t>
            </a:r>
            <a:b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CA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ptos" panose="020B0004020202020204" pitchFamily="34" charset="0"/>
                <a:cs typeface="Arial" panose="020B0604020202020204" pitchFamily="34" charset="0"/>
              </a:rPr>
              <a:t>705-424-9917 x111		705-796-7069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shaniff@essatownship.on.ca</a:t>
            </a:r>
            <a:r>
              <a:rPr lang="en-CA" altLang="en-US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en-CA" altLang="en-US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  <a:hlinkClick r:id="rId5"/>
              </a:rPr>
              <a:t>tcane@sglplanning.ca</a:t>
            </a:r>
            <a:r>
              <a:rPr lang="en-CA" altLang="en-US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kumimoji="0" lang="en-CA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0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AE439-8B66-A69C-7775-46D76431F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3E9E305-B7B7-25EB-088E-5C5C1CA7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5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0" dirty="0"/>
              <a:t>Introductions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DF4A7-8E64-E07D-FC1A-F9947F258898}"/>
              </a:ext>
            </a:extLst>
          </p:cNvPr>
          <p:cNvSpPr/>
          <p:nvPr/>
        </p:nvSpPr>
        <p:spPr>
          <a:xfrm>
            <a:off x="938560" y="2343746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4E649-F738-B4CA-BD69-ABDB41246FA7}"/>
              </a:ext>
            </a:extLst>
          </p:cNvPr>
          <p:cNvSpPr txBox="1"/>
          <p:nvPr/>
        </p:nvSpPr>
        <p:spPr>
          <a:xfrm>
            <a:off x="1555376" y="3211624"/>
            <a:ext cx="265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Samuel Haniff, RPP, MCIP</a:t>
            </a:r>
          </a:p>
          <a:p>
            <a:pPr algn="ctr"/>
            <a:r>
              <a:rPr lang="en-US" sz="2400" dirty="0"/>
              <a:t>Manager of Planning</a:t>
            </a:r>
          </a:p>
          <a:p>
            <a:pPr algn="ctr"/>
            <a:r>
              <a:rPr lang="en-US" sz="2400" dirty="0"/>
              <a:t>Township of Essa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7F7B5-6255-9BED-CE31-F1ABF324B210}"/>
              </a:ext>
            </a:extLst>
          </p:cNvPr>
          <p:cNvSpPr txBox="1"/>
          <p:nvPr/>
        </p:nvSpPr>
        <p:spPr>
          <a:xfrm>
            <a:off x="5126965" y="3211624"/>
            <a:ext cx="265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Tim Cane, </a:t>
            </a:r>
          </a:p>
          <a:p>
            <a:pPr algn="ctr"/>
            <a:r>
              <a:rPr lang="en-US" sz="2400" b="1" dirty="0"/>
              <a:t>RPP, MCIP</a:t>
            </a:r>
          </a:p>
          <a:p>
            <a:pPr algn="ctr"/>
            <a:r>
              <a:rPr lang="en-US" sz="2400" dirty="0"/>
              <a:t>Project Lead</a:t>
            </a:r>
          </a:p>
          <a:p>
            <a:pPr algn="ctr"/>
            <a:r>
              <a:rPr lang="en-US" sz="2400" dirty="0"/>
              <a:t>SGL Planning &amp; Design Inc.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00396-8D1B-B13B-2FE7-2194D6881206}"/>
              </a:ext>
            </a:extLst>
          </p:cNvPr>
          <p:cNvSpPr txBox="1"/>
          <p:nvPr/>
        </p:nvSpPr>
        <p:spPr>
          <a:xfrm>
            <a:off x="8698555" y="3209669"/>
            <a:ext cx="2655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Zahra Jaffer, </a:t>
            </a:r>
          </a:p>
          <a:p>
            <a:pPr algn="ctr"/>
            <a:r>
              <a:rPr lang="en-US" sz="2400" b="1" dirty="0"/>
              <a:t>RPP, MCIP</a:t>
            </a:r>
          </a:p>
          <a:p>
            <a:pPr algn="ctr"/>
            <a:r>
              <a:rPr lang="en-US" sz="2400" dirty="0"/>
              <a:t>Engagement Lead</a:t>
            </a:r>
          </a:p>
          <a:p>
            <a:pPr algn="ctr"/>
            <a:r>
              <a:rPr lang="en-US" sz="2400" dirty="0"/>
              <a:t>Dillon Consulting Limited</a:t>
            </a:r>
          </a:p>
        </p:txBody>
      </p:sp>
    </p:spTree>
    <p:extLst>
      <p:ext uri="{BB962C8B-B14F-4D97-AF65-F5344CB8AC3E}">
        <p14:creationId xmlns:p14="http://schemas.microsoft.com/office/powerpoint/2010/main" val="148919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E80F56F-3C8D-00BA-C1DE-73157289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554"/>
          </a:xfrm>
        </p:spPr>
        <p:txBody>
          <a:bodyPr/>
          <a:lstStyle/>
          <a:p>
            <a:pPr algn="ctr"/>
            <a:r>
              <a:rPr lang="en-US" b="0" dirty="0"/>
              <a:t>What is the Official Plan?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5F6E65-14DA-A476-FA02-75C305DBEB2F}"/>
              </a:ext>
            </a:extLst>
          </p:cNvPr>
          <p:cNvSpPr/>
          <p:nvPr/>
        </p:nvSpPr>
        <p:spPr>
          <a:xfrm>
            <a:off x="2791835" y="1382679"/>
            <a:ext cx="660832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houses in a snowy landscape&#10;&#10;AI-generated content may be incorrect.">
            <a:extLst>
              <a:ext uri="{FF2B5EF4-FFF2-40B4-BE49-F238E27FC236}">
                <a16:creationId xmlns:a16="http://schemas.microsoft.com/office/drawing/2014/main" id="{D1F66F12-6FBE-69D0-D0A5-97992113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762"/>
            <a:ext cx="12192000" cy="3047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A8345-A748-1CC1-14EC-BEBAE0F9F389}"/>
              </a:ext>
            </a:extLst>
          </p:cNvPr>
          <p:cNvSpPr txBox="1"/>
          <p:nvPr/>
        </p:nvSpPr>
        <p:spPr>
          <a:xfrm>
            <a:off x="5950858" y="1896256"/>
            <a:ext cx="5998649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Official Plan must be consistent and conform to: 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Provincial policy and legislation: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Planning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Provincial Planning Statement (PPS)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other applicable provincial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County of Simcoe Official Plan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01BF91F-D3A3-81B1-DF1D-20A1A7A61D5F}"/>
              </a:ext>
            </a:extLst>
          </p:cNvPr>
          <p:cNvSpPr/>
          <p:nvPr/>
        </p:nvSpPr>
        <p:spPr>
          <a:xfrm>
            <a:off x="242493" y="1664507"/>
            <a:ext cx="5465872" cy="3047239"/>
          </a:xfrm>
          <a:prstGeom prst="round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4433A2-2975-32A6-C8B6-4A0E67E22BD3}"/>
              </a:ext>
            </a:extLst>
          </p:cNvPr>
          <p:cNvSpPr txBox="1">
            <a:spLocks/>
          </p:cNvSpPr>
          <p:nvPr/>
        </p:nvSpPr>
        <p:spPr>
          <a:xfrm>
            <a:off x="493487" y="1919674"/>
            <a:ext cx="4984416" cy="2492670"/>
          </a:xfrm>
          <a:prstGeom prst="rect">
            <a:avLst/>
          </a:prstGeom>
          <a:solidFill>
            <a:srgbClr val="2A747E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Essa look like in 2051?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policies on how land is developed and where we grow do we need to get there?</a:t>
            </a:r>
          </a:p>
        </p:txBody>
      </p:sp>
    </p:spTree>
    <p:extLst>
      <p:ext uri="{BB962C8B-B14F-4D97-AF65-F5344CB8AC3E}">
        <p14:creationId xmlns:p14="http://schemas.microsoft.com/office/powerpoint/2010/main" val="405084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E80F56F-3C8D-00BA-C1DE-73157289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Schedule &amp; Community Engagement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C7924-91A7-FC93-829F-F1D5B8C33419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B5C48-90E4-A44A-F7DA-549616D6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7715"/>
            <a:ext cx="10972800" cy="41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17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30DB7-9577-EBAA-E27A-60C75C913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895B76-C0B7-E8AF-DCE1-FFE22379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Tonight’s Meeting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2C83B-0D04-C2D6-23ED-3DBD48A7E32E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460AE-4493-4FEF-9A4E-5B0C97AF0D70}"/>
              </a:ext>
            </a:extLst>
          </p:cNvPr>
          <p:cNvSpPr txBox="1"/>
          <p:nvPr/>
        </p:nvSpPr>
        <p:spPr>
          <a:xfrm>
            <a:off x="938560" y="2049844"/>
            <a:ext cx="6096000" cy="3912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Share the Draft 2 Official Plan policies and maps (schedules)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Discuss key changes from Draft 1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Answer your questions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Summarize your comments and integrate feedback into the final draft of the New Official Plan </a:t>
            </a:r>
          </a:p>
        </p:txBody>
      </p:sp>
      <p:pic>
        <p:nvPicPr>
          <p:cNvPr id="7" name="Picture 6" descr="A colorful illustration of a head&#10;&#10;AI-generated content may be incorrect.">
            <a:extLst>
              <a:ext uri="{FF2B5EF4-FFF2-40B4-BE49-F238E27FC236}">
                <a16:creationId xmlns:a16="http://schemas.microsoft.com/office/drawing/2014/main" id="{A9A4FF1F-376E-82DB-F775-B4609ABCA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76" y="1775731"/>
            <a:ext cx="4717143" cy="4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3800C-6D95-4ACB-5BF1-61F7CD564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C530D088-E23A-75A0-799C-A2DEFD0E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8" y="1352286"/>
            <a:ext cx="11894332" cy="8129432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1B5DF07-B408-DE8B-3B2D-18C83501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What We Have Heard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7C816F-E660-0728-7584-8E0508FF82BD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7277BF-C07D-1347-4AF3-E4D22688CB3E}"/>
              </a:ext>
            </a:extLst>
          </p:cNvPr>
          <p:cNvSpPr/>
          <p:nvPr/>
        </p:nvSpPr>
        <p:spPr>
          <a:xfrm>
            <a:off x="1429349" y="1819139"/>
            <a:ext cx="2177143" cy="2177143"/>
          </a:xfrm>
          <a:prstGeom prst="ellipse">
            <a:avLst/>
          </a:prstGeom>
          <a:solidFill>
            <a:srgbClr val="AB3B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Maintain rural character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8A221D-578C-8D19-C685-C9FDEB53DAA9}"/>
              </a:ext>
            </a:extLst>
          </p:cNvPr>
          <p:cNvSpPr/>
          <p:nvPr/>
        </p:nvSpPr>
        <p:spPr>
          <a:xfrm>
            <a:off x="4879228" y="1655703"/>
            <a:ext cx="1998108" cy="19981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Protect nature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F62298-3F65-6D5A-B6C2-8D1864A62544}"/>
              </a:ext>
            </a:extLst>
          </p:cNvPr>
          <p:cNvSpPr/>
          <p:nvPr/>
        </p:nvSpPr>
        <p:spPr>
          <a:xfrm>
            <a:off x="8470319" y="1625463"/>
            <a:ext cx="3541488" cy="35414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Balance residential and commercial growth with agricultural land needs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039271-D223-72A0-B38D-0B4A78AEFD92}"/>
              </a:ext>
            </a:extLst>
          </p:cNvPr>
          <p:cNvSpPr/>
          <p:nvPr/>
        </p:nvSpPr>
        <p:spPr>
          <a:xfrm>
            <a:off x="3327442" y="3792948"/>
            <a:ext cx="2293257" cy="2293257"/>
          </a:xfrm>
          <a:prstGeom prst="ellipse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Support more walking and cycling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0900D-F55B-5473-B14A-0DD86231F322}"/>
              </a:ext>
            </a:extLst>
          </p:cNvPr>
          <p:cNvSpPr/>
          <p:nvPr/>
        </p:nvSpPr>
        <p:spPr>
          <a:xfrm>
            <a:off x="587830" y="4199616"/>
            <a:ext cx="2293258" cy="229325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Attract diverse food &amp; retail services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235E30-D8F9-03E2-7073-47CED12143BD}"/>
              </a:ext>
            </a:extLst>
          </p:cNvPr>
          <p:cNvSpPr/>
          <p:nvPr/>
        </p:nvSpPr>
        <p:spPr>
          <a:xfrm>
            <a:off x="6176447" y="3853677"/>
            <a:ext cx="2540001" cy="25400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Build connected,  sustainable &amp; resilient communities</a:t>
            </a:r>
          </a:p>
        </p:txBody>
      </p:sp>
    </p:spTree>
    <p:extLst>
      <p:ext uri="{BB962C8B-B14F-4D97-AF65-F5344CB8AC3E}">
        <p14:creationId xmlns:p14="http://schemas.microsoft.com/office/powerpoint/2010/main" val="96295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C5E88-637B-BAA5-EFDC-53EF9D73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5119E88-B938-8791-7A02-154316AD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Planning for Growth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C5E781-B050-4383-E6F5-4E802B1073AD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76D4FDF5-7049-89D0-D50E-2ED393726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519644"/>
              </p:ext>
            </p:extLst>
          </p:nvPr>
        </p:nvGraphicFramePr>
        <p:xfrm>
          <a:off x="990600" y="2394615"/>
          <a:ext cx="10210800" cy="233509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52140">
                  <a:extLst>
                    <a:ext uri="{9D8B030D-6E8A-4147-A177-3AD203B41FA5}">
                      <a16:colId xmlns:a16="http://schemas.microsoft.com/office/drawing/2014/main" val="919509071"/>
                    </a:ext>
                  </a:extLst>
                </a:gridCol>
                <a:gridCol w="2012674">
                  <a:extLst>
                    <a:ext uri="{9D8B030D-6E8A-4147-A177-3AD203B41FA5}">
                      <a16:colId xmlns:a16="http://schemas.microsoft.com/office/drawing/2014/main" val="1024666514"/>
                    </a:ext>
                  </a:extLst>
                </a:gridCol>
                <a:gridCol w="2321729">
                  <a:extLst>
                    <a:ext uri="{9D8B030D-6E8A-4147-A177-3AD203B41FA5}">
                      <a16:colId xmlns:a16="http://schemas.microsoft.com/office/drawing/2014/main" val="1877185527"/>
                    </a:ext>
                  </a:extLst>
                </a:gridCol>
                <a:gridCol w="2012674">
                  <a:extLst>
                    <a:ext uri="{9D8B030D-6E8A-4147-A177-3AD203B41FA5}">
                      <a16:colId xmlns:a16="http://schemas.microsoft.com/office/drawing/2014/main" val="2378078473"/>
                    </a:ext>
                  </a:extLst>
                </a:gridCol>
                <a:gridCol w="2011583">
                  <a:extLst>
                    <a:ext uri="{9D8B030D-6E8A-4147-A177-3AD203B41FA5}">
                      <a16:colId xmlns:a16="http://schemas.microsoft.com/office/drawing/2014/main" val="3222069346"/>
                    </a:ext>
                  </a:extLst>
                </a:gridCol>
              </a:tblGrid>
              <a:tr h="64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County of Simcoe*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Township of Essa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44394"/>
                  </a:ext>
                </a:extLst>
              </a:tr>
              <a:tr h="387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Forecast to 2051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Increase from 2021</a:t>
                      </a:r>
                      <a:endParaRPr lang="en-CA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Forecast to 2051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>
                          <a:effectLst/>
                        </a:rPr>
                        <a:t>Increase from 2021</a:t>
                      </a:r>
                      <a:endParaRPr lang="en-CA" sz="1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379856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Population 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555,020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194,340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34,740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10,930**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783394"/>
                  </a:ext>
                </a:extLst>
              </a:tr>
              <a:tr h="64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solidFill>
                            <a:schemeClr val="tx1"/>
                          </a:solidFill>
                          <a:effectLst/>
                        </a:rPr>
                        <a:t>Jobs</a:t>
                      </a:r>
                      <a:endParaRPr lang="en-CA" sz="18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197,980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81,380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13,350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800" dirty="0">
                          <a:effectLst/>
                        </a:rPr>
                        <a:t>3,720</a:t>
                      </a:r>
                      <a:endParaRPr lang="en-CA" sz="1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6565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847F8D-062C-BC21-F8EC-F7CBA269024D}"/>
              </a:ext>
            </a:extLst>
          </p:cNvPr>
          <p:cNvSpPr txBox="1"/>
          <p:nvPr/>
        </p:nvSpPr>
        <p:spPr>
          <a:xfrm>
            <a:off x="933450" y="4947542"/>
            <a:ext cx="8892037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en-CA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approved Simcoe County Amendment No. 7 (SCOPA7) </a:t>
            </a:r>
            <a:r>
              <a:rPr lang="en-CA" b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asof</a:t>
            </a:r>
            <a:r>
              <a:rPr lang="en-CA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April 7, 2026</a:t>
            </a:r>
            <a:endParaRPr lang="en-CA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FAA8D-7D6B-E076-7D7F-10E8BCB1B60D}"/>
              </a:ext>
            </a:extLst>
          </p:cNvPr>
          <p:cNvSpPr txBox="1"/>
          <p:nvPr/>
        </p:nvSpPr>
        <p:spPr>
          <a:xfrm>
            <a:off x="933450" y="1907940"/>
            <a:ext cx="7191375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Growth Projections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1C979B-8021-5C8F-0F3D-EC97EAE17893}"/>
              </a:ext>
            </a:extLst>
          </p:cNvPr>
          <p:cNvSpPr txBox="1"/>
          <p:nvPr/>
        </p:nvSpPr>
        <p:spPr>
          <a:xfrm>
            <a:off x="838200" y="5267144"/>
            <a:ext cx="11208220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**Equates to approx. 135 ha (340 acres net) of additional lands</a:t>
            </a:r>
          </a:p>
          <a:p>
            <a:pPr>
              <a:lnSpc>
                <a:spcPct val="150000"/>
              </a:lnSpc>
            </a:pPr>
            <a:r>
              <a:rPr lang="en-CA" sz="2000" b="1" dirty="0"/>
              <a:t>Note: Additional growth possible through Provincial South Simcoe Growth Strategy.</a:t>
            </a:r>
          </a:p>
        </p:txBody>
      </p:sp>
    </p:spTree>
    <p:extLst>
      <p:ext uri="{BB962C8B-B14F-4D97-AF65-F5344CB8AC3E}">
        <p14:creationId xmlns:p14="http://schemas.microsoft.com/office/powerpoint/2010/main" val="47619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77A44-68D6-7DEA-86AC-48E1E0535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3CA3CC7-CAFA-2971-547D-0E26ECA6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106"/>
          </a:xfrm>
        </p:spPr>
        <p:txBody>
          <a:bodyPr>
            <a:normAutofit/>
          </a:bodyPr>
          <a:lstStyle/>
          <a:p>
            <a:pPr algn="ctr"/>
            <a:r>
              <a:rPr lang="en-US" sz="4800" b="0" dirty="0"/>
              <a:t>Settlement Area Boundary Expansion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978AAA-800E-28A8-91D7-73F72712427C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4DB5B-394C-5863-5AE7-7B8FEAFA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559" y="1825624"/>
            <a:ext cx="5157441" cy="479366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Based on land needs completed by the County of Simcoe (135 ha)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Requests received were reviewed and compiled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Boundary adjustments will be considered using criteria identified in Background Report May 2025 and new official plan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Requests will be considered further with other growth processes and with specific amendments to the new Official Plan in future.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18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CA" sz="20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CA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59412C-370C-7C02-5C7D-708C1F159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6"/>
          <a:stretch/>
        </p:blipFill>
        <p:spPr bwMode="auto">
          <a:xfrm>
            <a:off x="6535683" y="1748162"/>
            <a:ext cx="5484304" cy="48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41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19F1E-B7B6-B3BB-FF05-FEC827EEC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1CE64E0-213C-6FAF-AC5E-6D1F3926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541"/>
          </a:xfrm>
        </p:spPr>
        <p:txBody>
          <a:bodyPr>
            <a:normAutofit/>
          </a:bodyPr>
          <a:lstStyle/>
          <a:p>
            <a:r>
              <a:rPr lang="en-US" sz="4000" b="0" dirty="0"/>
              <a:t>Draft Policy Directions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59C086-A7C3-EAAC-6E25-42AE6B14925C}"/>
              </a:ext>
            </a:extLst>
          </p:cNvPr>
          <p:cNvSpPr/>
          <p:nvPr/>
        </p:nvSpPr>
        <p:spPr>
          <a:xfrm>
            <a:off x="938560" y="1313231"/>
            <a:ext cx="10669859" cy="203335"/>
          </a:xfrm>
          <a:prstGeom prst="rect">
            <a:avLst/>
          </a:prstGeom>
          <a:solidFill>
            <a:srgbClr val="2A74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3EAFBB-6CE5-1FB1-72CB-4AEFB5995895}"/>
              </a:ext>
            </a:extLst>
          </p:cNvPr>
          <p:cNvSpPr/>
          <p:nvPr/>
        </p:nvSpPr>
        <p:spPr>
          <a:xfrm>
            <a:off x="6535331" y="308886"/>
            <a:ext cx="4460754" cy="81544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Housing and Residential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CBDBD5-E9A5-7EDF-5F75-E4ADD78D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85" y="1797130"/>
            <a:ext cx="5641018" cy="4882683"/>
          </a:xfrm>
          <a:noFill/>
        </p:spPr>
        <p:txBody>
          <a:bodyPr wrap="square">
            <a:spAutoFit/>
          </a:bodyPr>
          <a:lstStyle/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Range of housing types and supporting uses (e.g. small shops, schools)</a:t>
            </a:r>
          </a:p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Density increases with policies to help maintain character</a:t>
            </a:r>
          </a:p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Age-friendly, barrier free and accessible housing options.</a:t>
            </a:r>
          </a:p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Innovative housing forms including co-housing, modular or prefabricated housing, tiny homes.</a:t>
            </a:r>
          </a:p>
          <a:p>
            <a:pPr marL="393700"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5% of units in all new housing development is required to be affordable, to support Simcoe County’s overall target of 10% affordable housing stock.</a:t>
            </a:r>
          </a:p>
        </p:txBody>
      </p:sp>
      <p:pic>
        <p:nvPicPr>
          <p:cNvPr id="8" name="Picture 2" descr="The Case for Mixing Unit Types | Landlab">
            <a:extLst>
              <a:ext uri="{FF2B5EF4-FFF2-40B4-BE49-F238E27FC236}">
                <a16:creationId xmlns:a16="http://schemas.microsoft.com/office/drawing/2014/main" id="{F65668B6-0392-F343-B561-B663305AB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2" t="25834" b="7448"/>
          <a:stretch>
            <a:fillRect/>
          </a:stretch>
        </p:blipFill>
        <p:spPr bwMode="auto">
          <a:xfrm>
            <a:off x="6096000" y="1733648"/>
            <a:ext cx="4591120" cy="303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311BF-DDCF-E002-DEE7-37CFABC3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58" y="3630412"/>
            <a:ext cx="4416458" cy="29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9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Franklin Gothic Demi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5268</TotalTime>
  <Words>1387</Words>
  <Application>Microsoft Office PowerPoint</Application>
  <PresentationFormat>Widescreen</PresentationFormat>
  <Paragraphs>195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Franklin Gothic Demi</vt:lpstr>
      <vt:lpstr>Open Sans</vt:lpstr>
      <vt:lpstr>Proxima Nova Cond Extrabold</vt:lpstr>
      <vt:lpstr>Office Theme</vt:lpstr>
      <vt:lpstr>Township of Essa  New Official Plan</vt:lpstr>
      <vt:lpstr>Introductions</vt:lpstr>
      <vt:lpstr>What is the Official Plan?</vt:lpstr>
      <vt:lpstr>Schedule &amp; Community Engagement</vt:lpstr>
      <vt:lpstr>Tonight’s Meeting</vt:lpstr>
      <vt:lpstr>What We Have Heard</vt:lpstr>
      <vt:lpstr>Planning for Growth</vt:lpstr>
      <vt:lpstr>Settlement Area Boundary Expansion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Draft Policy Directions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Riley</dc:creator>
  <cp:lastModifiedBy>Tim Cane</cp:lastModifiedBy>
  <cp:revision>90</cp:revision>
  <dcterms:created xsi:type="dcterms:W3CDTF">2022-01-28T16:54:42Z</dcterms:created>
  <dcterms:modified xsi:type="dcterms:W3CDTF">2026-04-08T12:56:28Z</dcterms:modified>
</cp:coreProperties>
</file>