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3" r:id="rId2"/>
    <p:sldId id="274" r:id="rId3"/>
    <p:sldId id="258" r:id="rId4"/>
    <p:sldId id="276" r:id="rId5"/>
    <p:sldId id="275" r:id="rId6"/>
    <p:sldId id="285" r:id="rId7"/>
    <p:sldId id="278" r:id="rId8"/>
    <p:sldId id="286" r:id="rId9"/>
    <p:sldId id="288" r:id="rId10"/>
    <p:sldId id="282" r:id="rId11"/>
    <p:sldId id="287" r:id="rId12"/>
    <p:sldId id="283" r:id="rId13"/>
    <p:sldId id="261" r:id="rId14"/>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A95F49-BE09-61FD-8E7F-8C0B9B63EDB4}" name="Lina Pharaon" initials="LP" userId="2308fcbd072950bc" providerId="Windows Live"/>
  <p188:author id="{26A096CE-B9A1-EAA9-7A10-499AFE814806}" name="Tim Cane" initials="TC" userId="f02f68fe64834651" providerId="Windows Live"/>
  <p188:author id="{FEF357DB-E2D7-159B-026B-CC36C8828513}" name="Samuel Haniff" initials="SH" userId="S::shaniff@essatownship.on.ca::8120275b-d988-490f-a96b-da8eeae698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3EA"/>
    <a:srgbClr val="A4E4D2"/>
    <a:srgbClr val="2A747E"/>
    <a:srgbClr val="399FAD"/>
    <a:srgbClr val="FFC000"/>
    <a:srgbClr val="E36C00"/>
    <a:srgbClr val="0D713D"/>
    <a:srgbClr val="71C5D0"/>
    <a:srgbClr val="FFD1A7"/>
    <a:srgbClr val="278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6247" autoAdjust="0"/>
  </p:normalViewPr>
  <p:slideViewPr>
    <p:cSldViewPr snapToGrid="0">
      <p:cViewPr>
        <p:scale>
          <a:sx n="25" d="100"/>
          <a:sy n="25" d="100"/>
        </p:scale>
        <p:origin x="145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02A27-DC26-4D72-A477-BC93E1C7FABB}" type="datetimeFigureOut">
              <a:rPr lang="en-CA" smtClean="0"/>
              <a:t>2026-04-08</a:t>
            </a:fld>
            <a:endParaRPr lang="en-CA"/>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6DC22-4BA9-4535-BC08-B7BB9FFA9C04}" type="slidenum">
              <a:rPr lang="en-CA" smtClean="0"/>
              <a:t>‹#›</a:t>
            </a:fld>
            <a:endParaRPr lang="en-CA"/>
          </a:p>
        </p:txBody>
      </p:sp>
    </p:spTree>
    <p:extLst>
      <p:ext uri="{BB962C8B-B14F-4D97-AF65-F5344CB8AC3E}">
        <p14:creationId xmlns:p14="http://schemas.microsoft.com/office/powerpoint/2010/main" val="2611917477"/>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r>
              <a:rPr lang="en-US" dirty="0"/>
              <a:t>What is the project</a:t>
            </a:r>
            <a:endParaRPr lang="en-CA" dirty="0"/>
          </a:p>
        </p:txBody>
      </p:sp>
      <p:sp>
        <p:nvSpPr>
          <p:cNvPr id="4" name="Slide Number Placeholder 3"/>
          <p:cNvSpPr>
            <a:spLocks noGrp="1"/>
          </p:cNvSpPr>
          <p:nvPr>
            <p:ph type="sldNum" sz="quarter" idx="5"/>
          </p:nvPr>
        </p:nvSpPr>
        <p:spPr/>
        <p:txBody>
          <a:bodyPr/>
          <a:lstStyle/>
          <a:p>
            <a:fld id="{A0D6DC22-4BA9-4535-BC08-B7BB9FFA9C04}" type="slidenum">
              <a:rPr lang="en-CA" smtClean="0"/>
              <a:t>1</a:t>
            </a:fld>
            <a:endParaRPr lang="en-CA"/>
          </a:p>
        </p:txBody>
      </p:sp>
    </p:spTree>
    <p:extLst>
      <p:ext uri="{BB962C8B-B14F-4D97-AF65-F5344CB8AC3E}">
        <p14:creationId xmlns:p14="http://schemas.microsoft.com/office/powerpoint/2010/main" val="214603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r>
              <a:rPr lang="en-US" dirty="0"/>
              <a:t>What is the project</a:t>
            </a:r>
            <a:endParaRPr lang="en-CA" dirty="0"/>
          </a:p>
        </p:txBody>
      </p:sp>
      <p:sp>
        <p:nvSpPr>
          <p:cNvPr id="4" name="Slide Number Placeholder 3"/>
          <p:cNvSpPr>
            <a:spLocks noGrp="1"/>
          </p:cNvSpPr>
          <p:nvPr>
            <p:ph type="sldNum" sz="quarter" idx="5"/>
          </p:nvPr>
        </p:nvSpPr>
        <p:spPr/>
        <p:txBody>
          <a:bodyPr/>
          <a:lstStyle/>
          <a:p>
            <a:fld id="{A0D6DC22-4BA9-4535-BC08-B7BB9FFA9C04}" type="slidenum">
              <a:rPr lang="en-CA" smtClean="0"/>
              <a:t>2</a:t>
            </a:fld>
            <a:endParaRPr lang="en-CA"/>
          </a:p>
        </p:txBody>
      </p:sp>
    </p:spTree>
    <p:extLst>
      <p:ext uri="{BB962C8B-B14F-4D97-AF65-F5344CB8AC3E}">
        <p14:creationId xmlns:p14="http://schemas.microsoft.com/office/powerpoint/2010/main" val="296976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0C7032-ECAC-473E-B39A-AA29D7C352C9}" type="datetimeFigureOut">
              <a:rPr lang="en-CA" smtClean="0"/>
              <a:t>2026-04-08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56150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C7032-ECAC-473E-B39A-AA29D7C352C9}" type="datetimeFigureOut">
              <a:rPr lang="en-CA" smtClean="0"/>
              <a:t>2026-04-08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66500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C7032-ECAC-473E-B39A-AA29D7C352C9}" type="datetimeFigureOut">
              <a:rPr lang="en-CA" smtClean="0"/>
              <a:t>2026-04-08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296278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C7032-ECAC-473E-B39A-AA29D7C352C9}" type="datetimeFigureOut">
              <a:rPr lang="en-CA" smtClean="0"/>
              <a:t>2026-04-08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257011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C7032-ECAC-473E-B39A-AA29D7C352C9}" type="datetimeFigureOut">
              <a:rPr lang="en-CA" smtClean="0"/>
              <a:t>2026-04-08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301136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C7032-ECAC-473E-B39A-AA29D7C352C9}" type="datetimeFigureOut">
              <a:rPr lang="en-CA" smtClean="0"/>
              <a:t>2026-04-08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156916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0C7032-ECAC-473E-B39A-AA29D7C352C9}" type="datetimeFigureOut">
              <a:rPr lang="en-CA" smtClean="0"/>
              <a:t>2026-04-08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400287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0C7032-ECAC-473E-B39A-AA29D7C352C9}" type="datetimeFigureOut">
              <a:rPr lang="en-CA" smtClean="0"/>
              <a:t>2026-04-08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172479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C7032-ECAC-473E-B39A-AA29D7C352C9}" type="datetimeFigureOut">
              <a:rPr lang="en-CA" smtClean="0"/>
              <a:t>2026-04-08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162142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DD0C7032-ECAC-473E-B39A-AA29D7C352C9}" type="datetimeFigureOut">
              <a:rPr lang="en-CA" smtClean="0"/>
              <a:t>2026-04-08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17252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DD0C7032-ECAC-473E-B39A-AA29D7C352C9}" type="datetimeFigureOut">
              <a:rPr lang="en-CA" smtClean="0"/>
              <a:t>2026-04-08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AF7DB1-49EA-44C8-99A0-6C70803A0C0D}" type="slidenum">
              <a:rPr lang="en-CA" smtClean="0"/>
              <a:t>‹#›</a:t>
            </a:fld>
            <a:endParaRPr lang="en-CA"/>
          </a:p>
        </p:txBody>
      </p:sp>
    </p:spTree>
    <p:extLst>
      <p:ext uri="{BB962C8B-B14F-4D97-AF65-F5344CB8AC3E}">
        <p14:creationId xmlns:p14="http://schemas.microsoft.com/office/powerpoint/2010/main" val="294263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DD0C7032-ECAC-473E-B39A-AA29D7C352C9}" type="datetimeFigureOut">
              <a:rPr lang="en-CA" smtClean="0"/>
              <a:t>2026-04-08</a:t>
            </a:fld>
            <a:endParaRPr lang="en-CA"/>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F7AF7DB1-49EA-44C8-99A0-6C70803A0C0D}" type="slidenum">
              <a:rPr lang="en-CA" smtClean="0"/>
              <a:t>‹#›</a:t>
            </a:fld>
            <a:endParaRPr lang="en-CA"/>
          </a:p>
        </p:txBody>
      </p:sp>
    </p:spTree>
    <p:extLst>
      <p:ext uri="{BB962C8B-B14F-4D97-AF65-F5344CB8AC3E}">
        <p14:creationId xmlns:p14="http://schemas.microsoft.com/office/powerpoint/2010/main" val="2498468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tcane@sglplanning.ca" TargetMode="External"/><Relationship Id="rId3" Type="http://schemas.openxmlformats.org/officeDocument/2006/relationships/image" Target="../media/image19.png"/><Relationship Id="rId7" Type="http://schemas.openxmlformats.org/officeDocument/2006/relationships/hyperlink" Target="mailto:shaniff@essatownship.on.ca"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neighborhood&#10;&#10;Description automatically generated with medium confidence">
            <a:extLst>
              <a:ext uri="{FF2B5EF4-FFF2-40B4-BE49-F238E27FC236}">
                <a16:creationId xmlns:a16="http://schemas.microsoft.com/office/drawing/2014/main" id="{4A53A93F-58A2-1E99-86C3-84CE7251D7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79526" y="3288238"/>
            <a:ext cx="32804101" cy="29630162"/>
          </a:xfrm>
          <a:prstGeom prst="rect">
            <a:avLst/>
          </a:prstGeom>
        </p:spPr>
      </p:pic>
      <p:sp>
        <p:nvSpPr>
          <p:cNvPr id="44" name="Rectangle 43">
            <a:extLst>
              <a:ext uri="{FF2B5EF4-FFF2-40B4-BE49-F238E27FC236}">
                <a16:creationId xmlns:a16="http://schemas.microsoft.com/office/drawing/2014/main" id="{C140FB23-9F80-FA81-88CF-2723AA4BE694}"/>
              </a:ext>
            </a:extLst>
          </p:cNvPr>
          <p:cNvSpPr/>
          <p:nvPr/>
        </p:nvSpPr>
        <p:spPr>
          <a:xfrm>
            <a:off x="-4" y="-31962"/>
            <a:ext cx="21945600" cy="3380307"/>
          </a:xfrm>
          <a:prstGeom prst="rect">
            <a:avLst/>
          </a:prstGeom>
          <a:solidFill>
            <a:srgbClr val="D4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A logo with trees and a yellow ribbon&#10;&#10;Description automatically generated">
            <a:extLst>
              <a:ext uri="{FF2B5EF4-FFF2-40B4-BE49-F238E27FC236}">
                <a16:creationId xmlns:a16="http://schemas.microsoft.com/office/drawing/2014/main" id="{6EB9530C-B688-CC99-D958-BDAB048A5C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65399" y="343619"/>
            <a:ext cx="4626198" cy="4228381"/>
          </a:xfrm>
          <a:prstGeom prst="rect">
            <a:avLst/>
          </a:prstGeom>
        </p:spPr>
      </p:pic>
      <p:cxnSp>
        <p:nvCxnSpPr>
          <p:cNvPr id="34" name="Straight Connector 33">
            <a:extLst>
              <a:ext uri="{FF2B5EF4-FFF2-40B4-BE49-F238E27FC236}">
                <a16:creationId xmlns:a16="http://schemas.microsoft.com/office/drawing/2014/main" id="{2F771406-17FE-F398-1F7E-1FA258F6209B}"/>
              </a:ext>
            </a:extLst>
          </p:cNvPr>
          <p:cNvCxnSpPr>
            <a:cxnSpLocks/>
          </p:cNvCxnSpPr>
          <p:nvPr/>
        </p:nvCxnSpPr>
        <p:spPr>
          <a:xfrm flipV="1">
            <a:off x="29285684" y="-3373253"/>
            <a:ext cx="8645239" cy="7689274"/>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5BBF48-91D1-2D80-7E97-F07DA6F5FBC4}"/>
              </a:ext>
            </a:extLst>
          </p:cNvPr>
          <p:cNvSpPr txBox="1"/>
          <p:nvPr/>
        </p:nvSpPr>
        <p:spPr>
          <a:xfrm>
            <a:off x="1307894" y="770959"/>
            <a:ext cx="15811392" cy="3631763"/>
          </a:xfrm>
          <a:prstGeom prst="rect">
            <a:avLst/>
          </a:prstGeom>
          <a:noFill/>
        </p:spPr>
        <p:txBody>
          <a:bodyPr wrap="square" rtlCol="0">
            <a:spAutoFit/>
          </a:bodyPr>
          <a:lstStyle/>
          <a:p>
            <a:r>
              <a:rPr lang="en-CA" sz="11500" dirty="0">
                <a:solidFill>
                  <a:srgbClr val="0D713D"/>
                </a:solidFill>
                <a:latin typeface="Proxima Nova Black" panose="02000506030000020004" pitchFamily="50" charset="0"/>
                <a:ea typeface="Open Sans" panose="020B0606030504020204" pitchFamily="34" charset="0"/>
                <a:cs typeface="Open Sans" panose="020B0606030504020204" pitchFamily="34" charset="0"/>
              </a:rPr>
              <a:t>Township of Essa</a:t>
            </a:r>
          </a:p>
          <a:p>
            <a:r>
              <a:rPr lang="en-CA" sz="11500" b="1" dirty="0">
                <a:solidFill>
                  <a:srgbClr val="0D713D"/>
                </a:solidFill>
                <a:latin typeface="Proxima Nova" panose="02000506030000020004" pitchFamily="50" charset="0"/>
                <a:ea typeface="Open Sans" panose="020B0606030504020204" pitchFamily="34" charset="0"/>
                <a:cs typeface="Open Sans" panose="020B0606030504020204" pitchFamily="34" charset="0"/>
              </a:rPr>
              <a:t>New Official Plan</a:t>
            </a:r>
          </a:p>
        </p:txBody>
      </p:sp>
      <p:sp>
        <p:nvSpPr>
          <p:cNvPr id="5" name="Rectangle: Rounded Corners 4">
            <a:extLst>
              <a:ext uri="{FF2B5EF4-FFF2-40B4-BE49-F238E27FC236}">
                <a16:creationId xmlns:a16="http://schemas.microsoft.com/office/drawing/2014/main" id="{3B536431-3E56-CD52-4EB0-40094751CFBD}"/>
              </a:ext>
            </a:extLst>
          </p:cNvPr>
          <p:cNvSpPr/>
          <p:nvPr/>
        </p:nvSpPr>
        <p:spPr>
          <a:xfrm>
            <a:off x="-4" y="13654394"/>
            <a:ext cx="19575407" cy="8866365"/>
          </a:xfrm>
          <a:prstGeom prst="roundRect">
            <a:avLst/>
          </a:prstGeom>
          <a:solidFill>
            <a:srgbClr val="B1D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FEBC296D-52F8-282E-5018-82E281F7B617}"/>
              </a:ext>
            </a:extLst>
          </p:cNvPr>
          <p:cNvSpPr txBox="1"/>
          <p:nvPr/>
        </p:nvSpPr>
        <p:spPr>
          <a:xfrm>
            <a:off x="1579416" y="14139817"/>
            <a:ext cx="17995987" cy="7094250"/>
          </a:xfrm>
          <a:prstGeom prst="rect">
            <a:avLst/>
          </a:prstGeom>
          <a:noFill/>
        </p:spPr>
        <p:txBody>
          <a:bodyPr wrap="square">
            <a:spAutoFit/>
          </a:bodyPr>
          <a:lstStyle/>
          <a:p>
            <a:r>
              <a:rPr lang="en-CA" sz="23900" b="1" dirty="0">
                <a:latin typeface="Proxima Nova" panose="02000506030000020004" pitchFamily="50" charset="0"/>
                <a:cs typeface="Arial" panose="020B0604020202020204" pitchFamily="34" charset="0"/>
              </a:rPr>
              <a:t>WELCOME!</a:t>
            </a:r>
          </a:p>
          <a:p>
            <a:endParaRPr lang="en-US" sz="1800" b="0" i="0" dirty="0">
              <a:effectLst/>
              <a:latin typeface="Arial" panose="020B0604020202020204" pitchFamily="34" charset="0"/>
              <a:cs typeface="Arial" panose="020B0604020202020204" pitchFamily="34" charset="0"/>
            </a:endParaRPr>
          </a:p>
          <a:p>
            <a:r>
              <a:rPr lang="en-CA" sz="6600" dirty="0">
                <a:latin typeface="Open Sans" panose="020B0606030504020204" pitchFamily="34" charset="0"/>
                <a:ea typeface="Open Sans" panose="020B0606030504020204" pitchFamily="34" charset="0"/>
                <a:cs typeface="Open Sans" panose="020B0606030504020204" pitchFamily="34" charset="0"/>
              </a:rPr>
              <a:t>Join us for a conversation about the future and how we plan for our communities to grow and thrive</a:t>
            </a:r>
          </a:p>
        </p:txBody>
      </p:sp>
      <p:sp>
        <p:nvSpPr>
          <p:cNvPr id="9" name="Rectangle 8">
            <a:extLst>
              <a:ext uri="{FF2B5EF4-FFF2-40B4-BE49-F238E27FC236}">
                <a16:creationId xmlns:a16="http://schemas.microsoft.com/office/drawing/2014/main" id="{64156DF3-09DC-5554-C990-9F775784B29B}"/>
              </a:ext>
            </a:extLst>
          </p:cNvPr>
          <p:cNvSpPr/>
          <p:nvPr/>
        </p:nvSpPr>
        <p:spPr>
          <a:xfrm>
            <a:off x="2370197" y="21530735"/>
            <a:ext cx="14684087" cy="3934643"/>
          </a:xfrm>
          <a:prstGeom prst="rect">
            <a:avLst/>
          </a:prstGeom>
          <a:solidFill>
            <a:srgbClr val="FFC000">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endParaRPr>
          </a:p>
        </p:txBody>
      </p:sp>
      <p:sp>
        <p:nvSpPr>
          <p:cNvPr id="12" name="TextBox 11">
            <a:extLst>
              <a:ext uri="{FF2B5EF4-FFF2-40B4-BE49-F238E27FC236}">
                <a16:creationId xmlns:a16="http://schemas.microsoft.com/office/drawing/2014/main" id="{40BC1BCD-A3DA-7F1B-34F2-8D0CB0D686C0}"/>
              </a:ext>
            </a:extLst>
          </p:cNvPr>
          <p:cNvSpPr txBox="1"/>
          <p:nvPr/>
        </p:nvSpPr>
        <p:spPr>
          <a:xfrm>
            <a:off x="2892713" y="21808958"/>
            <a:ext cx="14684087" cy="3139321"/>
          </a:xfrm>
          <a:prstGeom prst="rect">
            <a:avLst/>
          </a:prstGeom>
          <a:noFill/>
        </p:spPr>
        <p:txBody>
          <a:bodyPr wrap="square">
            <a:spAutoFit/>
          </a:bodyPr>
          <a:lstStyle/>
          <a:p>
            <a:pPr algn="l" fontAlgn="base"/>
            <a:r>
              <a:rPr lang="en-CA" sz="6600" b="1" i="0" dirty="0">
                <a:effectLst/>
                <a:latin typeface="Open Sans" panose="020B0606030504020204" pitchFamily="34" charset="0"/>
                <a:ea typeface="Open Sans" panose="020B0606030504020204" pitchFamily="34" charset="0"/>
                <a:cs typeface="Open Sans" panose="020B0606030504020204" pitchFamily="34" charset="0"/>
              </a:rPr>
              <a:t>Wednesday April 8</a:t>
            </a:r>
            <a:r>
              <a:rPr lang="en-CA" sz="6600" b="1" i="0" baseline="30000" dirty="0">
                <a:effectLst/>
                <a:latin typeface="Open Sans" panose="020B0606030504020204" pitchFamily="34" charset="0"/>
                <a:ea typeface="Open Sans" panose="020B0606030504020204" pitchFamily="34" charset="0"/>
                <a:cs typeface="Open Sans" panose="020B0606030504020204" pitchFamily="34" charset="0"/>
              </a:rPr>
              <a:t>th</a:t>
            </a:r>
            <a:r>
              <a:rPr lang="en-CA" sz="6600" b="1" i="0" dirty="0">
                <a:effectLst/>
                <a:latin typeface="Open Sans" panose="020B0606030504020204" pitchFamily="34" charset="0"/>
                <a:ea typeface="Open Sans" panose="020B0606030504020204" pitchFamily="34" charset="0"/>
                <a:cs typeface="Open Sans" panose="020B0606030504020204" pitchFamily="34" charset="0"/>
              </a:rPr>
              <a:t> </a:t>
            </a:r>
          </a:p>
          <a:p>
            <a:pPr algn="l" fontAlgn="base"/>
            <a:r>
              <a:rPr lang="en-CA" sz="6600" b="1" dirty="0">
                <a:latin typeface="Open Sans" panose="020B0606030504020204" pitchFamily="34" charset="0"/>
                <a:ea typeface="Open Sans" panose="020B0606030504020204" pitchFamily="34" charset="0"/>
                <a:cs typeface="Open Sans" panose="020B0606030504020204" pitchFamily="34" charset="0"/>
              </a:rPr>
              <a:t>5</a:t>
            </a:r>
            <a:r>
              <a:rPr lang="en-CA" sz="6600" b="1" i="0" dirty="0">
                <a:effectLst/>
                <a:latin typeface="Open Sans" panose="020B0606030504020204" pitchFamily="34" charset="0"/>
                <a:ea typeface="Open Sans" panose="020B0606030504020204" pitchFamily="34" charset="0"/>
                <a:cs typeface="Open Sans" panose="020B0606030504020204" pitchFamily="34" charset="0"/>
              </a:rPr>
              <a:t>:</a:t>
            </a:r>
            <a:r>
              <a:rPr lang="en-CA" sz="6600" b="1" dirty="0">
                <a:latin typeface="Open Sans" panose="020B0606030504020204" pitchFamily="34" charset="0"/>
                <a:ea typeface="Open Sans" panose="020B0606030504020204" pitchFamily="34" charset="0"/>
                <a:cs typeface="Open Sans" panose="020B0606030504020204" pitchFamily="34" charset="0"/>
              </a:rPr>
              <a:t>0</a:t>
            </a:r>
            <a:r>
              <a:rPr lang="en-CA" sz="6600" b="1" i="0" dirty="0">
                <a:effectLst/>
                <a:latin typeface="Open Sans" panose="020B0606030504020204" pitchFamily="34" charset="0"/>
                <a:ea typeface="Open Sans" panose="020B0606030504020204" pitchFamily="34" charset="0"/>
                <a:cs typeface="Open Sans" panose="020B0606030504020204" pitchFamily="34" charset="0"/>
              </a:rPr>
              <a:t>0-7:00pm</a:t>
            </a:r>
          </a:p>
          <a:p>
            <a:pPr algn="l" fontAlgn="base"/>
            <a:r>
              <a:rPr lang="en-CA" sz="6600" dirty="0">
                <a:latin typeface="Open Sans" panose="020B0606030504020204" pitchFamily="34" charset="0"/>
                <a:ea typeface="Open Sans" panose="020B0606030504020204" pitchFamily="34" charset="0"/>
                <a:cs typeface="Open Sans" panose="020B0606030504020204" pitchFamily="34" charset="0"/>
              </a:rPr>
              <a:t>Thornton Community Centre, Essa</a:t>
            </a:r>
            <a:endParaRPr lang="en-CA" sz="6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131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19F798-CDCE-0CA6-103C-B1B13224327C}"/>
              </a:ext>
            </a:extLst>
          </p:cNvPr>
          <p:cNvSpPr txBox="1"/>
          <p:nvPr/>
        </p:nvSpPr>
        <p:spPr>
          <a:xfrm>
            <a:off x="2078181" y="3226924"/>
            <a:ext cx="15472400"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Natural Heritage and Water</a:t>
            </a:r>
          </a:p>
        </p:txBody>
      </p:sp>
      <p:sp>
        <p:nvSpPr>
          <p:cNvPr id="7" name="TextBox 6">
            <a:extLst>
              <a:ext uri="{FF2B5EF4-FFF2-40B4-BE49-F238E27FC236}">
                <a16:creationId xmlns:a16="http://schemas.microsoft.com/office/drawing/2014/main" id="{EDB03062-2E21-5170-E9DC-1FFC1DDEF385}"/>
              </a:ext>
            </a:extLst>
          </p:cNvPr>
          <p:cNvSpPr txBox="1"/>
          <p:nvPr/>
        </p:nvSpPr>
        <p:spPr>
          <a:xfrm>
            <a:off x="1787196" y="5101848"/>
            <a:ext cx="18639320" cy="7105663"/>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The Official Plan places a priority on protecting natural heritage areas, with development buffers providing some distance from wetlands, woodlands, valley land, wildlife habitat, fish habitat, flood prone areas, and other designated natural features.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As per Provincial requirements, an Environmental Impact Study will be required where development is proposed nearby to environmental features.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The </a:t>
            </a:r>
            <a:r>
              <a:rPr lang="en-US" sz="3600" dirty="0" err="1">
                <a:latin typeface="Open Sans" panose="020B0606030504020204" pitchFamily="34" charset="0"/>
                <a:ea typeface="Open Sans" panose="020B0606030504020204" pitchFamily="34" charset="0"/>
                <a:cs typeface="Open Sans" panose="020B0606030504020204" pitchFamily="34" charset="0"/>
              </a:rPr>
              <a:t>Greenlands</a:t>
            </a:r>
            <a:r>
              <a:rPr lang="en-US" sz="3600" dirty="0">
                <a:latin typeface="Open Sans" panose="020B0606030504020204" pitchFamily="34" charset="0"/>
                <a:ea typeface="Open Sans" panose="020B0606030504020204" pitchFamily="34" charset="0"/>
                <a:cs typeface="Open Sans" panose="020B0606030504020204" pitchFamily="34" charset="0"/>
              </a:rPr>
              <a:t> designation is intended to support preservation and conservation, forestry, erosion works, passive recreational uses, existing agricultural uses, and mineral aggregate operations where approved in the Official Plan.</a:t>
            </a:r>
          </a:p>
        </p:txBody>
      </p:sp>
      <p:pic>
        <p:nvPicPr>
          <p:cNvPr id="5" name="Picture 4" descr="A group of birds flying over a pond&#10;&#10;AI-generated content may be incorrect.">
            <a:extLst>
              <a:ext uri="{FF2B5EF4-FFF2-40B4-BE49-F238E27FC236}">
                <a16:creationId xmlns:a16="http://schemas.microsoft.com/office/drawing/2014/main" id="{71D4327E-0370-DDD9-451C-BF6A765ED9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2619932"/>
            <a:ext cx="21813881" cy="8242258"/>
          </a:xfrm>
          <a:prstGeom prst="rect">
            <a:avLst/>
          </a:prstGeom>
        </p:spPr>
      </p:pic>
      <p:sp>
        <p:nvSpPr>
          <p:cNvPr id="10" name="Rectangle: Rounded Corners 9">
            <a:extLst>
              <a:ext uri="{FF2B5EF4-FFF2-40B4-BE49-F238E27FC236}">
                <a16:creationId xmlns:a16="http://schemas.microsoft.com/office/drawing/2014/main" id="{ABB8CCE4-2CD8-D7BA-BB0F-8D38AB12C891}"/>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2" name="Rectangle 1">
            <a:extLst>
              <a:ext uri="{FF2B5EF4-FFF2-40B4-BE49-F238E27FC236}">
                <a16:creationId xmlns:a16="http://schemas.microsoft.com/office/drawing/2014/main" id="{E96C7725-6E7D-8B96-0BE7-AEF0DE50E739}"/>
              </a:ext>
            </a:extLst>
          </p:cNvPr>
          <p:cNvSpPr/>
          <p:nvPr/>
        </p:nvSpPr>
        <p:spPr>
          <a:xfrm>
            <a:off x="12322629" y="21526500"/>
            <a:ext cx="8738940" cy="10624982"/>
          </a:xfrm>
          <a:custGeom>
            <a:avLst/>
            <a:gdLst>
              <a:gd name="connsiteX0" fmla="*/ 0 w 8738940"/>
              <a:gd name="connsiteY0" fmla="*/ 0 h 10624982"/>
              <a:gd name="connsiteX1" fmla="*/ 582596 w 8738940"/>
              <a:gd name="connsiteY1" fmla="*/ 0 h 10624982"/>
              <a:gd name="connsiteX2" fmla="*/ 1165192 w 8738940"/>
              <a:gd name="connsiteY2" fmla="*/ 0 h 10624982"/>
              <a:gd name="connsiteX3" fmla="*/ 1573009 w 8738940"/>
              <a:gd name="connsiteY3" fmla="*/ 0 h 10624982"/>
              <a:gd name="connsiteX4" fmla="*/ 2330384 w 8738940"/>
              <a:gd name="connsiteY4" fmla="*/ 0 h 10624982"/>
              <a:gd name="connsiteX5" fmla="*/ 2738201 w 8738940"/>
              <a:gd name="connsiteY5" fmla="*/ 0 h 10624982"/>
              <a:gd name="connsiteX6" fmla="*/ 3058629 w 8738940"/>
              <a:gd name="connsiteY6" fmla="*/ 0 h 10624982"/>
              <a:gd name="connsiteX7" fmla="*/ 3553836 w 8738940"/>
              <a:gd name="connsiteY7" fmla="*/ 0 h 10624982"/>
              <a:gd name="connsiteX8" fmla="*/ 4311210 w 8738940"/>
              <a:gd name="connsiteY8" fmla="*/ 0 h 10624982"/>
              <a:gd name="connsiteX9" fmla="*/ 4981196 w 8738940"/>
              <a:gd name="connsiteY9" fmla="*/ 0 h 10624982"/>
              <a:gd name="connsiteX10" fmla="*/ 5651181 w 8738940"/>
              <a:gd name="connsiteY10" fmla="*/ 0 h 10624982"/>
              <a:gd name="connsiteX11" fmla="*/ 6058998 w 8738940"/>
              <a:gd name="connsiteY11" fmla="*/ 0 h 10624982"/>
              <a:gd name="connsiteX12" fmla="*/ 6728984 w 8738940"/>
              <a:gd name="connsiteY12" fmla="*/ 0 h 10624982"/>
              <a:gd name="connsiteX13" fmla="*/ 7486359 w 8738940"/>
              <a:gd name="connsiteY13" fmla="*/ 0 h 10624982"/>
              <a:gd name="connsiteX14" fmla="*/ 7981565 w 8738940"/>
              <a:gd name="connsiteY14" fmla="*/ 0 h 10624982"/>
              <a:gd name="connsiteX15" fmla="*/ 8738940 w 8738940"/>
              <a:gd name="connsiteY15" fmla="*/ 0 h 10624982"/>
              <a:gd name="connsiteX16" fmla="*/ 8738940 w 8738940"/>
              <a:gd name="connsiteY16" fmla="*/ 696527 h 10624982"/>
              <a:gd name="connsiteX17" fmla="*/ 8738940 w 8738940"/>
              <a:gd name="connsiteY17" fmla="*/ 1499303 h 10624982"/>
              <a:gd name="connsiteX18" fmla="*/ 8738940 w 8738940"/>
              <a:gd name="connsiteY18" fmla="*/ 1983330 h 10624982"/>
              <a:gd name="connsiteX19" fmla="*/ 8738940 w 8738940"/>
              <a:gd name="connsiteY19" fmla="*/ 2786106 h 10624982"/>
              <a:gd name="connsiteX20" fmla="*/ 8738940 w 8738940"/>
              <a:gd name="connsiteY20" fmla="*/ 3376383 h 10624982"/>
              <a:gd name="connsiteX21" fmla="*/ 8738940 w 8738940"/>
              <a:gd name="connsiteY21" fmla="*/ 3860410 h 10624982"/>
              <a:gd name="connsiteX22" fmla="*/ 8738940 w 8738940"/>
              <a:gd name="connsiteY22" fmla="*/ 4238187 h 10624982"/>
              <a:gd name="connsiteX23" fmla="*/ 8738940 w 8738940"/>
              <a:gd name="connsiteY23" fmla="*/ 5040964 h 10624982"/>
              <a:gd name="connsiteX24" fmla="*/ 8738940 w 8738940"/>
              <a:gd name="connsiteY24" fmla="*/ 5524991 h 10624982"/>
              <a:gd name="connsiteX25" fmla="*/ 8738940 w 8738940"/>
              <a:gd name="connsiteY25" fmla="*/ 5902768 h 10624982"/>
              <a:gd name="connsiteX26" fmla="*/ 8738940 w 8738940"/>
              <a:gd name="connsiteY26" fmla="*/ 6493045 h 10624982"/>
              <a:gd name="connsiteX27" fmla="*/ 8738940 w 8738940"/>
              <a:gd name="connsiteY27" fmla="*/ 7295821 h 10624982"/>
              <a:gd name="connsiteX28" fmla="*/ 8738940 w 8738940"/>
              <a:gd name="connsiteY28" fmla="*/ 7992348 h 10624982"/>
              <a:gd name="connsiteX29" fmla="*/ 8738940 w 8738940"/>
              <a:gd name="connsiteY29" fmla="*/ 8795124 h 10624982"/>
              <a:gd name="connsiteX30" fmla="*/ 8738940 w 8738940"/>
              <a:gd name="connsiteY30" fmla="*/ 9279151 h 10624982"/>
              <a:gd name="connsiteX31" fmla="*/ 8738940 w 8738940"/>
              <a:gd name="connsiteY31" fmla="*/ 10081927 h 10624982"/>
              <a:gd name="connsiteX32" fmla="*/ 8738940 w 8738940"/>
              <a:gd name="connsiteY32" fmla="*/ 10624982 h 10624982"/>
              <a:gd name="connsiteX33" fmla="*/ 8418512 w 8738940"/>
              <a:gd name="connsiteY33" fmla="*/ 10624982 h 10624982"/>
              <a:gd name="connsiteX34" fmla="*/ 7835916 w 8738940"/>
              <a:gd name="connsiteY34" fmla="*/ 10624982 h 10624982"/>
              <a:gd name="connsiteX35" fmla="*/ 7078541 w 8738940"/>
              <a:gd name="connsiteY35" fmla="*/ 10624982 h 10624982"/>
              <a:gd name="connsiteX36" fmla="*/ 6321167 w 8738940"/>
              <a:gd name="connsiteY36" fmla="*/ 10624982 h 10624982"/>
              <a:gd name="connsiteX37" fmla="*/ 6000739 w 8738940"/>
              <a:gd name="connsiteY37" fmla="*/ 10624982 h 10624982"/>
              <a:gd name="connsiteX38" fmla="*/ 5330753 w 8738940"/>
              <a:gd name="connsiteY38" fmla="*/ 10624982 h 10624982"/>
              <a:gd name="connsiteX39" fmla="*/ 5010326 w 8738940"/>
              <a:gd name="connsiteY39" fmla="*/ 10624982 h 10624982"/>
              <a:gd name="connsiteX40" fmla="*/ 4515119 w 8738940"/>
              <a:gd name="connsiteY40" fmla="*/ 10624982 h 10624982"/>
              <a:gd name="connsiteX41" fmla="*/ 3845134 w 8738940"/>
              <a:gd name="connsiteY41" fmla="*/ 10624982 h 10624982"/>
              <a:gd name="connsiteX42" fmla="*/ 3175148 w 8738940"/>
              <a:gd name="connsiteY42" fmla="*/ 10624982 h 10624982"/>
              <a:gd name="connsiteX43" fmla="*/ 2592552 w 8738940"/>
              <a:gd name="connsiteY43" fmla="*/ 10624982 h 10624982"/>
              <a:gd name="connsiteX44" fmla="*/ 1835177 w 8738940"/>
              <a:gd name="connsiteY44" fmla="*/ 10624982 h 10624982"/>
              <a:gd name="connsiteX45" fmla="*/ 1252581 w 8738940"/>
              <a:gd name="connsiteY45" fmla="*/ 10624982 h 10624982"/>
              <a:gd name="connsiteX46" fmla="*/ 582596 w 8738940"/>
              <a:gd name="connsiteY46" fmla="*/ 10624982 h 10624982"/>
              <a:gd name="connsiteX47" fmla="*/ 0 w 8738940"/>
              <a:gd name="connsiteY47" fmla="*/ 10624982 h 10624982"/>
              <a:gd name="connsiteX48" fmla="*/ 0 w 8738940"/>
              <a:gd name="connsiteY48" fmla="*/ 10353455 h 10624982"/>
              <a:gd name="connsiteX49" fmla="*/ 0 w 8738940"/>
              <a:gd name="connsiteY49" fmla="*/ 9656928 h 10624982"/>
              <a:gd name="connsiteX50" fmla="*/ 0 w 8738940"/>
              <a:gd name="connsiteY50" fmla="*/ 8960401 h 10624982"/>
              <a:gd name="connsiteX51" fmla="*/ 0 w 8738940"/>
              <a:gd name="connsiteY51" fmla="*/ 8263875 h 10624982"/>
              <a:gd name="connsiteX52" fmla="*/ 0 w 8738940"/>
              <a:gd name="connsiteY52" fmla="*/ 7886098 h 10624982"/>
              <a:gd name="connsiteX53" fmla="*/ 0 w 8738940"/>
              <a:gd name="connsiteY53" fmla="*/ 7402071 h 10624982"/>
              <a:gd name="connsiteX54" fmla="*/ 0 w 8738940"/>
              <a:gd name="connsiteY54" fmla="*/ 6918044 h 10624982"/>
              <a:gd name="connsiteX55" fmla="*/ 0 w 8738940"/>
              <a:gd name="connsiteY55" fmla="*/ 6434017 h 10624982"/>
              <a:gd name="connsiteX56" fmla="*/ 0 w 8738940"/>
              <a:gd name="connsiteY56" fmla="*/ 5949990 h 10624982"/>
              <a:gd name="connsiteX57" fmla="*/ 0 w 8738940"/>
              <a:gd name="connsiteY57" fmla="*/ 5253463 h 10624982"/>
              <a:gd name="connsiteX58" fmla="*/ 0 w 8738940"/>
              <a:gd name="connsiteY58" fmla="*/ 4663187 h 10624982"/>
              <a:gd name="connsiteX59" fmla="*/ 0 w 8738940"/>
              <a:gd name="connsiteY59" fmla="*/ 4391659 h 10624982"/>
              <a:gd name="connsiteX60" fmla="*/ 0 w 8738940"/>
              <a:gd name="connsiteY60" fmla="*/ 4120132 h 10624982"/>
              <a:gd name="connsiteX61" fmla="*/ 0 w 8738940"/>
              <a:gd name="connsiteY61" fmla="*/ 3529855 h 10624982"/>
              <a:gd name="connsiteX62" fmla="*/ 0 w 8738940"/>
              <a:gd name="connsiteY62" fmla="*/ 2939578 h 10624982"/>
              <a:gd name="connsiteX63" fmla="*/ 0 w 8738940"/>
              <a:gd name="connsiteY63" fmla="*/ 2243052 h 10624982"/>
              <a:gd name="connsiteX64" fmla="*/ 0 w 8738940"/>
              <a:gd name="connsiteY64" fmla="*/ 1759025 h 10624982"/>
              <a:gd name="connsiteX65" fmla="*/ 0 w 8738940"/>
              <a:gd name="connsiteY65" fmla="*/ 1062498 h 10624982"/>
              <a:gd name="connsiteX66" fmla="*/ 0 w 8738940"/>
              <a:gd name="connsiteY66" fmla="*/ 0 h 1062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738940" h="10624982" extrusionOk="0">
                <a:moveTo>
                  <a:pt x="0" y="0"/>
                </a:moveTo>
                <a:cubicBezTo>
                  <a:pt x="119123" y="-22457"/>
                  <a:pt x="429959" y="68073"/>
                  <a:pt x="582596" y="0"/>
                </a:cubicBezTo>
                <a:cubicBezTo>
                  <a:pt x="735233" y="-68073"/>
                  <a:pt x="915452" y="42314"/>
                  <a:pt x="1165192" y="0"/>
                </a:cubicBezTo>
                <a:cubicBezTo>
                  <a:pt x="1414932" y="-42314"/>
                  <a:pt x="1421206" y="42394"/>
                  <a:pt x="1573009" y="0"/>
                </a:cubicBezTo>
                <a:cubicBezTo>
                  <a:pt x="1724812" y="-42394"/>
                  <a:pt x="1984726" y="64936"/>
                  <a:pt x="2330384" y="0"/>
                </a:cubicBezTo>
                <a:cubicBezTo>
                  <a:pt x="2676043" y="-64936"/>
                  <a:pt x="2655132" y="4718"/>
                  <a:pt x="2738201" y="0"/>
                </a:cubicBezTo>
                <a:cubicBezTo>
                  <a:pt x="2821270" y="-4718"/>
                  <a:pt x="2967594" y="26975"/>
                  <a:pt x="3058629" y="0"/>
                </a:cubicBezTo>
                <a:cubicBezTo>
                  <a:pt x="3149664" y="-26975"/>
                  <a:pt x="3406725" y="14532"/>
                  <a:pt x="3553836" y="0"/>
                </a:cubicBezTo>
                <a:cubicBezTo>
                  <a:pt x="3700947" y="-14532"/>
                  <a:pt x="3978958" y="5599"/>
                  <a:pt x="4311210" y="0"/>
                </a:cubicBezTo>
                <a:cubicBezTo>
                  <a:pt x="4643462" y="-5599"/>
                  <a:pt x="4835889" y="14598"/>
                  <a:pt x="4981196" y="0"/>
                </a:cubicBezTo>
                <a:cubicBezTo>
                  <a:pt x="5126503" y="-14598"/>
                  <a:pt x="5357453" y="59657"/>
                  <a:pt x="5651181" y="0"/>
                </a:cubicBezTo>
                <a:cubicBezTo>
                  <a:pt x="5944909" y="-59657"/>
                  <a:pt x="5894649" y="23735"/>
                  <a:pt x="6058998" y="0"/>
                </a:cubicBezTo>
                <a:cubicBezTo>
                  <a:pt x="6223347" y="-23735"/>
                  <a:pt x="6428422" y="37963"/>
                  <a:pt x="6728984" y="0"/>
                </a:cubicBezTo>
                <a:cubicBezTo>
                  <a:pt x="7029546" y="-37963"/>
                  <a:pt x="7208634" y="42769"/>
                  <a:pt x="7486359" y="0"/>
                </a:cubicBezTo>
                <a:cubicBezTo>
                  <a:pt x="7764084" y="-42769"/>
                  <a:pt x="7879832" y="53888"/>
                  <a:pt x="7981565" y="0"/>
                </a:cubicBezTo>
                <a:cubicBezTo>
                  <a:pt x="8083298" y="-53888"/>
                  <a:pt x="8442672" y="21920"/>
                  <a:pt x="8738940" y="0"/>
                </a:cubicBezTo>
                <a:cubicBezTo>
                  <a:pt x="8754231" y="323359"/>
                  <a:pt x="8731014" y="549537"/>
                  <a:pt x="8738940" y="696527"/>
                </a:cubicBezTo>
                <a:cubicBezTo>
                  <a:pt x="8746866" y="843517"/>
                  <a:pt x="8738779" y="1226430"/>
                  <a:pt x="8738940" y="1499303"/>
                </a:cubicBezTo>
                <a:cubicBezTo>
                  <a:pt x="8739101" y="1772176"/>
                  <a:pt x="8722322" y="1826625"/>
                  <a:pt x="8738940" y="1983330"/>
                </a:cubicBezTo>
                <a:cubicBezTo>
                  <a:pt x="8755558" y="2140035"/>
                  <a:pt x="8692801" y="2473155"/>
                  <a:pt x="8738940" y="2786106"/>
                </a:cubicBezTo>
                <a:cubicBezTo>
                  <a:pt x="8785079" y="3099057"/>
                  <a:pt x="8668544" y="3152731"/>
                  <a:pt x="8738940" y="3376383"/>
                </a:cubicBezTo>
                <a:cubicBezTo>
                  <a:pt x="8809336" y="3600035"/>
                  <a:pt x="8713975" y="3713738"/>
                  <a:pt x="8738940" y="3860410"/>
                </a:cubicBezTo>
                <a:cubicBezTo>
                  <a:pt x="8763905" y="4007082"/>
                  <a:pt x="8723449" y="4087945"/>
                  <a:pt x="8738940" y="4238187"/>
                </a:cubicBezTo>
                <a:cubicBezTo>
                  <a:pt x="8754431" y="4388429"/>
                  <a:pt x="8722418" y="4848256"/>
                  <a:pt x="8738940" y="5040964"/>
                </a:cubicBezTo>
                <a:cubicBezTo>
                  <a:pt x="8755462" y="5233672"/>
                  <a:pt x="8682096" y="5392655"/>
                  <a:pt x="8738940" y="5524991"/>
                </a:cubicBezTo>
                <a:cubicBezTo>
                  <a:pt x="8795784" y="5657327"/>
                  <a:pt x="8718453" y="5716769"/>
                  <a:pt x="8738940" y="5902768"/>
                </a:cubicBezTo>
                <a:cubicBezTo>
                  <a:pt x="8759427" y="6088767"/>
                  <a:pt x="8716361" y="6350823"/>
                  <a:pt x="8738940" y="6493045"/>
                </a:cubicBezTo>
                <a:cubicBezTo>
                  <a:pt x="8761519" y="6635267"/>
                  <a:pt x="8667571" y="6902802"/>
                  <a:pt x="8738940" y="7295821"/>
                </a:cubicBezTo>
                <a:cubicBezTo>
                  <a:pt x="8810309" y="7688840"/>
                  <a:pt x="8713078" y="7806842"/>
                  <a:pt x="8738940" y="7992348"/>
                </a:cubicBezTo>
                <a:cubicBezTo>
                  <a:pt x="8764802" y="8177854"/>
                  <a:pt x="8657963" y="8631188"/>
                  <a:pt x="8738940" y="8795124"/>
                </a:cubicBezTo>
                <a:cubicBezTo>
                  <a:pt x="8819917" y="8959060"/>
                  <a:pt x="8711822" y="9091502"/>
                  <a:pt x="8738940" y="9279151"/>
                </a:cubicBezTo>
                <a:cubicBezTo>
                  <a:pt x="8766058" y="9466800"/>
                  <a:pt x="8725454" y="9700299"/>
                  <a:pt x="8738940" y="10081927"/>
                </a:cubicBezTo>
                <a:cubicBezTo>
                  <a:pt x="8752426" y="10463555"/>
                  <a:pt x="8707336" y="10427629"/>
                  <a:pt x="8738940" y="10624982"/>
                </a:cubicBezTo>
                <a:cubicBezTo>
                  <a:pt x="8637788" y="10646338"/>
                  <a:pt x="8549128" y="10589846"/>
                  <a:pt x="8418512" y="10624982"/>
                </a:cubicBezTo>
                <a:cubicBezTo>
                  <a:pt x="8287896" y="10660118"/>
                  <a:pt x="7979919" y="10584766"/>
                  <a:pt x="7835916" y="10624982"/>
                </a:cubicBezTo>
                <a:cubicBezTo>
                  <a:pt x="7691913" y="10665198"/>
                  <a:pt x="7269837" y="10612744"/>
                  <a:pt x="7078541" y="10624982"/>
                </a:cubicBezTo>
                <a:cubicBezTo>
                  <a:pt x="6887245" y="10637220"/>
                  <a:pt x="6524445" y="10589494"/>
                  <a:pt x="6321167" y="10624982"/>
                </a:cubicBezTo>
                <a:cubicBezTo>
                  <a:pt x="6117889" y="10660470"/>
                  <a:pt x="6151416" y="10617845"/>
                  <a:pt x="6000739" y="10624982"/>
                </a:cubicBezTo>
                <a:cubicBezTo>
                  <a:pt x="5850062" y="10632119"/>
                  <a:pt x="5603005" y="10579572"/>
                  <a:pt x="5330753" y="10624982"/>
                </a:cubicBezTo>
                <a:cubicBezTo>
                  <a:pt x="5058501" y="10670392"/>
                  <a:pt x="5136782" y="10618310"/>
                  <a:pt x="5010326" y="10624982"/>
                </a:cubicBezTo>
                <a:cubicBezTo>
                  <a:pt x="4883870" y="10631654"/>
                  <a:pt x="4666937" y="10596120"/>
                  <a:pt x="4515119" y="10624982"/>
                </a:cubicBezTo>
                <a:cubicBezTo>
                  <a:pt x="4363301" y="10653844"/>
                  <a:pt x="4020582" y="10588043"/>
                  <a:pt x="3845134" y="10624982"/>
                </a:cubicBezTo>
                <a:cubicBezTo>
                  <a:pt x="3669687" y="10661921"/>
                  <a:pt x="3509318" y="10612120"/>
                  <a:pt x="3175148" y="10624982"/>
                </a:cubicBezTo>
                <a:cubicBezTo>
                  <a:pt x="2840978" y="10637844"/>
                  <a:pt x="2859806" y="10573746"/>
                  <a:pt x="2592552" y="10624982"/>
                </a:cubicBezTo>
                <a:cubicBezTo>
                  <a:pt x="2325298" y="10676218"/>
                  <a:pt x="2060628" y="10598249"/>
                  <a:pt x="1835177" y="10624982"/>
                </a:cubicBezTo>
                <a:cubicBezTo>
                  <a:pt x="1609726" y="10651715"/>
                  <a:pt x="1412023" y="10598432"/>
                  <a:pt x="1252581" y="10624982"/>
                </a:cubicBezTo>
                <a:cubicBezTo>
                  <a:pt x="1093139" y="10651532"/>
                  <a:pt x="826743" y="10593523"/>
                  <a:pt x="582596" y="10624982"/>
                </a:cubicBezTo>
                <a:cubicBezTo>
                  <a:pt x="338450" y="10656441"/>
                  <a:pt x="121864" y="10589300"/>
                  <a:pt x="0" y="10624982"/>
                </a:cubicBezTo>
                <a:cubicBezTo>
                  <a:pt x="-12386" y="10515220"/>
                  <a:pt x="16616" y="10453335"/>
                  <a:pt x="0" y="10353455"/>
                </a:cubicBezTo>
                <a:cubicBezTo>
                  <a:pt x="-16616" y="10253575"/>
                  <a:pt x="73423" y="9977755"/>
                  <a:pt x="0" y="9656928"/>
                </a:cubicBezTo>
                <a:cubicBezTo>
                  <a:pt x="-73423" y="9336101"/>
                  <a:pt x="72253" y="9149097"/>
                  <a:pt x="0" y="8960401"/>
                </a:cubicBezTo>
                <a:cubicBezTo>
                  <a:pt x="-72253" y="8771705"/>
                  <a:pt x="55148" y="8453963"/>
                  <a:pt x="0" y="8263875"/>
                </a:cubicBezTo>
                <a:cubicBezTo>
                  <a:pt x="-55148" y="8073787"/>
                  <a:pt x="9565" y="7978506"/>
                  <a:pt x="0" y="7886098"/>
                </a:cubicBezTo>
                <a:cubicBezTo>
                  <a:pt x="-9565" y="7793690"/>
                  <a:pt x="21722" y="7605405"/>
                  <a:pt x="0" y="7402071"/>
                </a:cubicBezTo>
                <a:cubicBezTo>
                  <a:pt x="-21722" y="7198737"/>
                  <a:pt x="10426" y="7020357"/>
                  <a:pt x="0" y="6918044"/>
                </a:cubicBezTo>
                <a:cubicBezTo>
                  <a:pt x="-10426" y="6815731"/>
                  <a:pt x="41564" y="6631664"/>
                  <a:pt x="0" y="6434017"/>
                </a:cubicBezTo>
                <a:cubicBezTo>
                  <a:pt x="-41564" y="6236370"/>
                  <a:pt x="17402" y="6159496"/>
                  <a:pt x="0" y="5949990"/>
                </a:cubicBezTo>
                <a:cubicBezTo>
                  <a:pt x="-17402" y="5740484"/>
                  <a:pt x="70235" y="5487671"/>
                  <a:pt x="0" y="5253463"/>
                </a:cubicBezTo>
                <a:cubicBezTo>
                  <a:pt x="-70235" y="5019255"/>
                  <a:pt x="4564" y="4857501"/>
                  <a:pt x="0" y="4663187"/>
                </a:cubicBezTo>
                <a:cubicBezTo>
                  <a:pt x="-4564" y="4468873"/>
                  <a:pt x="20665" y="4476161"/>
                  <a:pt x="0" y="4391659"/>
                </a:cubicBezTo>
                <a:cubicBezTo>
                  <a:pt x="-20665" y="4307157"/>
                  <a:pt x="11871" y="4252738"/>
                  <a:pt x="0" y="4120132"/>
                </a:cubicBezTo>
                <a:cubicBezTo>
                  <a:pt x="-11871" y="3987526"/>
                  <a:pt x="66656" y="3649258"/>
                  <a:pt x="0" y="3529855"/>
                </a:cubicBezTo>
                <a:cubicBezTo>
                  <a:pt x="-66656" y="3410452"/>
                  <a:pt x="37432" y="3109343"/>
                  <a:pt x="0" y="2939578"/>
                </a:cubicBezTo>
                <a:cubicBezTo>
                  <a:pt x="-37432" y="2769813"/>
                  <a:pt x="1176" y="2505817"/>
                  <a:pt x="0" y="2243052"/>
                </a:cubicBezTo>
                <a:cubicBezTo>
                  <a:pt x="-1176" y="1980287"/>
                  <a:pt x="7757" y="1949525"/>
                  <a:pt x="0" y="1759025"/>
                </a:cubicBezTo>
                <a:cubicBezTo>
                  <a:pt x="-7757" y="1568525"/>
                  <a:pt x="78535" y="1400591"/>
                  <a:pt x="0" y="1062498"/>
                </a:cubicBezTo>
                <a:cubicBezTo>
                  <a:pt x="-78535" y="724405"/>
                  <a:pt x="50958" y="404355"/>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83D2FA-E7E3-FA28-4A2C-6DF5888EF75C}"/>
              </a:ext>
            </a:extLst>
          </p:cNvPr>
          <p:cNvSpPr txBox="1"/>
          <p:nvPr/>
        </p:nvSpPr>
        <p:spPr>
          <a:xfrm>
            <a:off x="13019315" y="22017465"/>
            <a:ext cx="8060345" cy="2308324"/>
          </a:xfrm>
          <a:prstGeom prst="rect">
            <a:avLst/>
          </a:prstGeom>
          <a:noFill/>
        </p:spPr>
        <p:txBody>
          <a:bodyPr wrap="square">
            <a:spAutoFit/>
          </a:bodyPr>
          <a:lstStyle/>
          <a:p>
            <a:r>
              <a:rPr lang="en-CA" sz="4800" b="1" dirty="0">
                <a:latin typeface="Aptos Display" panose="020B0004020202020204" pitchFamily="34" charset="0"/>
              </a:rPr>
              <a:t>What else should we consider? Add a sticky note with your comments.</a:t>
            </a:r>
          </a:p>
        </p:txBody>
      </p:sp>
      <p:sp>
        <p:nvSpPr>
          <p:cNvPr id="9" name="Rectangle 8">
            <a:extLst>
              <a:ext uri="{FF2B5EF4-FFF2-40B4-BE49-F238E27FC236}">
                <a16:creationId xmlns:a16="http://schemas.microsoft.com/office/drawing/2014/main" id="{DFD28743-AE11-026E-526B-2664932E143D}"/>
              </a:ext>
            </a:extLst>
          </p:cNvPr>
          <p:cNvSpPr/>
          <p:nvPr/>
        </p:nvSpPr>
        <p:spPr>
          <a:xfrm>
            <a:off x="852833" y="22468112"/>
            <a:ext cx="10903737" cy="9683369"/>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951D6238-2BC1-9750-33B9-2CC413EF7608}"/>
              </a:ext>
            </a:extLst>
          </p:cNvPr>
          <p:cNvSpPr/>
          <p:nvPr/>
        </p:nvSpPr>
        <p:spPr>
          <a:xfrm>
            <a:off x="2452391" y="21613582"/>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12" name="TextBox 11">
            <a:extLst>
              <a:ext uri="{FF2B5EF4-FFF2-40B4-BE49-F238E27FC236}">
                <a16:creationId xmlns:a16="http://schemas.microsoft.com/office/drawing/2014/main" id="{21810FDD-2759-1F24-E9C8-65B8688BBED4}"/>
              </a:ext>
            </a:extLst>
          </p:cNvPr>
          <p:cNvSpPr txBox="1"/>
          <p:nvPr/>
        </p:nvSpPr>
        <p:spPr>
          <a:xfrm>
            <a:off x="1349829" y="23934927"/>
            <a:ext cx="9666514" cy="7644272"/>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Greater clarity on what can be considered a natural feature.</a:t>
            </a:r>
          </a:p>
          <a:p>
            <a:r>
              <a:rPr lang="en-US" dirty="0"/>
              <a:t>Introduction of natural heritage and hazard mapping.</a:t>
            </a:r>
          </a:p>
          <a:p>
            <a:r>
              <a:rPr lang="en-US" dirty="0"/>
              <a:t>Source Water Protection policies and maps added.</a:t>
            </a:r>
          </a:p>
          <a:p>
            <a:r>
              <a:rPr lang="en-US" dirty="0"/>
              <a:t>No new development or lots on hazard lands will be permitted, unless with an approved study.</a:t>
            </a:r>
          </a:p>
        </p:txBody>
      </p:sp>
    </p:spTree>
    <p:extLst>
      <p:ext uri="{BB962C8B-B14F-4D97-AF65-F5344CB8AC3E}">
        <p14:creationId xmlns:p14="http://schemas.microsoft.com/office/powerpoint/2010/main" val="321460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EC854-266C-5F49-96B2-FA7C33AA75F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C30A939-BF79-5E2A-FB23-70387DCAF45F}"/>
              </a:ext>
            </a:extLst>
          </p:cNvPr>
          <p:cNvSpPr txBox="1"/>
          <p:nvPr/>
        </p:nvSpPr>
        <p:spPr>
          <a:xfrm>
            <a:off x="680700" y="3102945"/>
            <a:ext cx="18610190" cy="1200329"/>
          </a:xfrm>
          <a:prstGeom prst="rect">
            <a:avLst/>
          </a:prstGeom>
          <a:noFill/>
        </p:spPr>
        <p:txBody>
          <a:bodyPr wrap="square" rtlCol="0">
            <a:spAutoFit/>
          </a:bodyPr>
          <a:lstStyle/>
          <a:p>
            <a:r>
              <a:rPr lang="en-US" sz="7200" b="1" dirty="0">
                <a:latin typeface="Open Sans" panose="020B0606030504020204" pitchFamily="34" charset="0"/>
                <a:ea typeface="Open Sans" panose="020B0606030504020204" pitchFamily="34" charset="0"/>
                <a:cs typeface="Open Sans" panose="020B0606030504020204" pitchFamily="34" charset="0"/>
              </a:rPr>
              <a:t>Community Design and Sustainability</a:t>
            </a:r>
          </a:p>
        </p:txBody>
      </p:sp>
      <p:pic>
        <p:nvPicPr>
          <p:cNvPr id="20" name="Picture 19" descr="A street with buildings and trees&#10;&#10;AI-generated content may be incorrect.">
            <a:extLst>
              <a:ext uri="{FF2B5EF4-FFF2-40B4-BE49-F238E27FC236}">
                <a16:creationId xmlns:a16="http://schemas.microsoft.com/office/drawing/2014/main" id="{D4C94FE8-FF8A-C68B-C2C3-2A7073A730A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44200" y="25831724"/>
            <a:ext cx="10571222" cy="7112075"/>
          </a:xfrm>
          <a:prstGeom prst="rect">
            <a:avLst/>
          </a:prstGeom>
        </p:spPr>
      </p:pic>
      <p:sp>
        <p:nvSpPr>
          <p:cNvPr id="21" name="Rectangle: Rounded Corners 20">
            <a:extLst>
              <a:ext uri="{FF2B5EF4-FFF2-40B4-BE49-F238E27FC236}">
                <a16:creationId xmlns:a16="http://schemas.microsoft.com/office/drawing/2014/main" id="{7423269C-6B9C-CB45-DEEB-A5571951A4C5}"/>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7" name="TextBox 6">
            <a:extLst>
              <a:ext uri="{FF2B5EF4-FFF2-40B4-BE49-F238E27FC236}">
                <a16:creationId xmlns:a16="http://schemas.microsoft.com/office/drawing/2014/main" id="{101CC4A0-A1E4-E3BD-EEB5-D714C5864060}"/>
              </a:ext>
            </a:extLst>
          </p:cNvPr>
          <p:cNvSpPr txBox="1"/>
          <p:nvPr/>
        </p:nvSpPr>
        <p:spPr>
          <a:xfrm>
            <a:off x="680701" y="5138656"/>
            <a:ext cx="9551872" cy="28034469"/>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Apply high quality urban design, and create spaces and places that are inclusive and preserve Essa’s rural and small-town character.</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Use a range of tools to support active, interesting and inviting spaces including public art, paving, signage, street furniture, and landscaping.</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Design public spaces to be accessible, age-friendly and barrier free.</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Consider community safety, diversity, and comfort in the design of public spaces.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Libraries are a key community anchor, encourage their use and design them to be inclusive, safe, and welcoming.</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Cultural heritage is an important element of Essa’s history, support heritage preservation and enhancement.</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Connect planning of public spaces with pedestrian and cycling infrastructure including pathways, trails, hydro and gas corridors, and any other cycling routes.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Encourage community gardens, farmers’ markets, community kitchens, food co-ops, and green roofs.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Design compact mixed-use communities, reduce the need for car travel, encourage energy efficient building design, manage stormwater, protect and grow the tree canopy.</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Promote education and collaboration on sustainability and climate action.</a:t>
            </a:r>
          </a:p>
          <a:p>
            <a:pPr marL="571500" indent="-571500">
              <a:lnSpc>
                <a:spcPct val="120000"/>
              </a:lnSpc>
              <a:spcAft>
                <a:spcPts val="4200"/>
              </a:spcAft>
              <a:buFont typeface="Arial" panose="020B0604020202020204" pitchFamily="34" charset="0"/>
              <a:buChar char="•"/>
            </a:pP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EA20D9F1-EE46-8062-CEB0-08848A71C9C6}"/>
              </a:ext>
            </a:extLst>
          </p:cNvPr>
          <p:cNvSpPr/>
          <p:nvPr/>
        </p:nvSpPr>
        <p:spPr>
          <a:xfrm>
            <a:off x="10744200" y="17275629"/>
            <a:ext cx="10317368" cy="8106228"/>
          </a:xfrm>
          <a:custGeom>
            <a:avLst/>
            <a:gdLst>
              <a:gd name="connsiteX0" fmla="*/ 0 w 10317368"/>
              <a:gd name="connsiteY0" fmla="*/ 0 h 8106228"/>
              <a:gd name="connsiteX1" fmla="*/ 573187 w 10317368"/>
              <a:gd name="connsiteY1" fmla="*/ 0 h 8106228"/>
              <a:gd name="connsiteX2" fmla="*/ 1146374 w 10317368"/>
              <a:gd name="connsiteY2" fmla="*/ 0 h 8106228"/>
              <a:gd name="connsiteX3" fmla="*/ 1513214 w 10317368"/>
              <a:gd name="connsiteY3" fmla="*/ 0 h 8106228"/>
              <a:gd name="connsiteX4" fmla="*/ 2292748 w 10317368"/>
              <a:gd name="connsiteY4" fmla="*/ 0 h 8106228"/>
              <a:gd name="connsiteX5" fmla="*/ 2659588 w 10317368"/>
              <a:gd name="connsiteY5" fmla="*/ 0 h 8106228"/>
              <a:gd name="connsiteX6" fmla="*/ 2923254 w 10317368"/>
              <a:gd name="connsiteY6" fmla="*/ 0 h 8106228"/>
              <a:gd name="connsiteX7" fmla="*/ 3393268 w 10317368"/>
              <a:gd name="connsiteY7" fmla="*/ 0 h 8106228"/>
              <a:gd name="connsiteX8" fmla="*/ 4172802 w 10317368"/>
              <a:gd name="connsiteY8" fmla="*/ 0 h 8106228"/>
              <a:gd name="connsiteX9" fmla="*/ 4849163 w 10317368"/>
              <a:gd name="connsiteY9" fmla="*/ 0 h 8106228"/>
              <a:gd name="connsiteX10" fmla="*/ 5525524 w 10317368"/>
              <a:gd name="connsiteY10" fmla="*/ 0 h 8106228"/>
              <a:gd name="connsiteX11" fmla="*/ 5892364 w 10317368"/>
              <a:gd name="connsiteY11" fmla="*/ 0 h 8106228"/>
              <a:gd name="connsiteX12" fmla="*/ 6568724 w 10317368"/>
              <a:gd name="connsiteY12" fmla="*/ 0 h 8106228"/>
              <a:gd name="connsiteX13" fmla="*/ 7348259 w 10317368"/>
              <a:gd name="connsiteY13" fmla="*/ 0 h 8106228"/>
              <a:gd name="connsiteX14" fmla="*/ 7818272 w 10317368"/>
              <a:gd name="connsiteY14" fmla="*/ 0 h 8106228"/>
              <a:gd name="connsiteX15" fmla="*/ 8185112 w 10317368"/>
              <a:gd name="connsiteY15" fmla="*/ 0 h 8106228"/>
              <a:gd name="connsiteX16" fmla="*/ 8861473 w 10317368"/>
              <a:gd name="connsiteY16" fmla="*/ 0 h 8106228"/>
              <a:gd name="connsiteX17" fmla="*/ 9641007 w 10317368"/>
              <a:gd name="connsiteY17" fmla="*/ 0 h 8106228"/>
              <a:gd name="connsiteX18" fmla="*/ 10317368 w 10317368"/>
              <a:gd name="connsiteY18" fmla="*/ 0 h 8106228"/>
              <a:gd name="connsiteX19" fmla="*/ 10317368 w 10317368"/>
              <a:gd name="connsiteY19" fmla="*/ 741141 h 8106228"/>
              <a:gd name="connsiteX20" fmla="*/ 10317368 w 10317368"/>
              <a:gd name="connsiteY20" fmla="*/ 1320157 h 8106228"/>
              <a:gd name="connsiteX21" fmla="*/ 10317368 w 10317368"/>
              <a:gd name="connsiteY21" fmla="*/ 1818111 h 8106228"/>
              <a:gd name="connsiteX22" fmla="*/ 10317368 w 10317368"/>
              <a:gd name="connsiteY22" fmla="*/ 2235003 h 8106228"/>
              <a:gd name="connsiteX23" fmla="*/ 10317368 w 10317368"/>
              <a:gd name="connsiteY23" fmla="*/ 2976144 h 8106228"/>
              <a:gd name="connsiteX24" fmla="*/ 10317368 w 10317368"/>
              <a:gd name="connsiteY24" fmla="*/ 3474098 h 8106228"/>
              <a:gd name="connsiteX25" fmla="*/ 10317368 w 10317368"/>
              <a:gd name="connsiteY25" fmla="*/ 3890989 h 8106228"/>
              <a:gd name="connsiteX26" fmla="*/ 10317368 w 10317368"/>
              <a:gd name="connsiteY26" fmla="*/ 4470006 h 8106228"/>
              <a:gd name="connsiteX27" fmla="*/ 10317368 w 10317368"/>
              <a:gd name="connsiteY27" fmla="*/ 5211147 h 8106228"/>
              <a:gd name="connsiteX28" fmla="*/ 10317368 w 10317368"/>
              <a:gd name="connsiteY28" fmla="*/ 5871225 h 8106228"/>
              <a:gd name="connsiteX29" fmla="*/ 10317368 w 10317368"/>
              <a:gd name="connsiteY29" fmla="*/ 6612366 h 8106228"/>
              <a:gd name="connsiteX30" fmla="*/ 10317368 w 10317368"/>
              <a:gd name="connsiteY30" fmla="*/ 7110320 h 8106228"/>
              <a:gd name="connsiteX31" fmla="*/ 10317368 w 10317368"/>
              <a:gd name="connsiteY31" fmla="*/ 8106228 h 8106228"/>
              <a:gd name="connsiteX32" fmla="*/ 9537834 w 10317368"/>
              <a:gd name="connsiteY32" fmla="*/ 8106228 h 8106228"/>
              <a:gd name="connsiteX33" fmla="*/ 9170994 w 10317368"/>
              <a:gd name="connsiteY33" fmla="*/ 8106228 h 8106228"/>
              <a:gd name="connsiteX34" fmla="*/ 8597807 w 10317368"/>
              <a:gd name="connsiteY34" fmla="*/ 8106228 h 8106228"/>
              <a:gd name="connsiteX35" fmla="*/ 7818272 w 10317368"/>
              <a:gd name="connsiteY35" fmla="*/ 8106228 h 8106228"/>
              <a:gd name="connsiteX36" fmla="*/ 7038738 w 10317368"/>
              <a:gd name="connsiteY36" fmla="*/ 8106228 h 8106228"/>
              <a:gd name="connsiteX37" fmla="*/ 6775072 w 10317368"/>
              <a:gd name="connsiteY37" fmla="*/ 8106228 h 8106228"/>
              <a:gd name="connsiteX38" fmla="*/ 6098711 w 10317368"/>
              <a:gd name="connsiteY38" fmla="*/ 8106228 h 8106228"/>
              <a:gd name="connsiteX39" fmla="*/ 5835045 w 10317368"/>
              <a:gd name="connsiteY39" fmla="*/ 8106228 h 8106228"/>
              <a:gd name="connsiteX40" fmla="*/ 5365031 w 10317368"/>
              <a:gd name="connsiteY40" fmla="*/ 8106228 h 8106228"/>
              <a:gd name="connsiteX41" fmla="*/ 4688671 w 10317368"/>
              <a:gd name="connsiteY41" fmla="*/ 8106228 h 8106228"/>
              <a:gd name="connsiteX42" fmla="*/ 4012310 w 10317368"/>
              <a:gd name="connsiteY42" fmla="*/ 8106228 h 8106228"/>
              <a:gd name="connsiteX43" fmla="*/ 3439123 w 10317368"/>
              <a:gd name="connsiteY43" fmla="*/ 8106228 h 8106228"/>
              <a:gd name="connsiteX44" fmla="*/ 2659588 w 10317368"/>
              <a:gd name="connsiteY44" fmla="*/ 8106228 h 8106228"/>
              <a:gd name="connsiteX45" fmla="*/ 2086401 w 10317368"/>
              <a:gd name="connsiteY45" fmla="*/ 8106228 h 8106228"/>
              <a:gd name="connsiteX46" fmla="*/ 1410040 w 10317368"/>
              <a:gd name="connsiteY46" fmla="*/ 8106228 h 8106228"/>
              <a:gd name="connsiteX47" fmla="*/ 630506 w 10317368"/>
              <a:gd name="connsiteY47" fmla="*/ 8106228 h 8106228"/>
              <a:gd name="connsiteX48" fmla="*/ 0 w 10317368"/>
              <a:gd name="connsiteY48" fmla="*/ 8106228 h 8106228"/>
              <a:gd name="connsiteX49" fmla="*/ 0 w 10317368"/>
              <a:gd name="connsiteY49" fmla="*/ 7527212 h 8106228"/>
              <a:gd name="connsiteX50" fmla="*/ 0 w 10317368"/>
              <a:gd name="connsiteY50" fmla="*/ 6867133 h 8106228"/>
              <a:gd name="connsiteX51" fmla="*/ 0 w 10317368"/>
              <a:gd name="connsiteY51" fmla="*/ 6207055 h 8106228"/>
              <a:gd name="connsiteX52" fmla="*/ 0 w 10317368"/>
              <a:gd name="connsiteY52" fmla="*/ 5790163 h 8106228"/>
              <a:gd name="connsiteX53" fmla="*/ 0 w 10317368"/>
              <a:gd name="connsiteY53" fmla="*/ 5292209 h 8106228"/>
              <a:gd name="connsiteX54" fmla="*/ 0 w 10317368"/>
              <a:gd name="connsiteY54" fmla="*/ 4794255 h 8106228"/>
              <a:gd name="connsiteX55" fmla="*/ 0 w 10317368"/>
              <a:gd name="connsiteY55" fmla="*/ 4296301 h 8106228"/>
              <a:gd name="connsiteX56" fmla="*/ 0 w 10317368"/>
              <a:gd name="connsiteY56" fmla="*/ 3798347 h 8106228"/>
              <a:gd name="connsiteX57" fmla="*/ 0 w 10317368"/>
              <a:gd name="connsiteY57" fmla="*/ 3138268 h 8106228"/>
              <a:gd name="connsiteX58" fmla="*/ 0 w 10317368"/>
              <a:gd name="connsiteY58" fmla="*/ 2559252 h 8106228"/>
              <a:gd name="connsiteX59" fmla="*/ 0 w 10317368"/>
              <a:gd name="connsiteY59" fmla="*/ 2223423 h 8106228"/>
              <a:gd name="connsiteX60" fmla="*/ 0 w 10317368"/>
              <a:gd name="connsiteY60" fmla="*/ 1887593 h 8106228"/>
              <a:gd name="connsiteX61" fmla="*/ 0 w 10317368"/>
              <a:gd name="connsiteY61" fmla="*/ 1308577 h 8106228"/>
              <a:gd name="connsiteX62" fmla="*/ 0 w 10317368"/>
              <a:gd name="connsiteY62" fmla="*/ 729561 h 8106228"/>
              <a:gd name="connsiteX63" fmla="*/ 0 w 10317368"/>
              <a:gd name="connsiteY63" fmla="*/ 0 h 810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317368" h="8106228" extrusionOk="0">
                <a:moveTo>
                  <a:pt x="0" y="0"/>
                </a:moveTo>
                <a:cubicBezTo>
                  <a:pt x="217807" y="-37206"/>
                  <a:pt x="324682" y="18962"/>
                  <a:pt x="573187" y="0"/>
                </a:cubicBezTo>
                <a:cubicBezTo>
                  <a:pt x="821692" y="-18962"/>
                  <a:pt x="940031" y="33051"/>
                  <a:pt x="1146374" y="0"/>
                </a:cubicBezTo>
                <a:cubicBezTo>
                  <a:pt x="1352717" y="-33051"/>
                  <a:pt x="1435833" y="43395"/>
                  <a:pt x="1513214" y="0"/>
                </a:cubicBezTo>
                <a:cubicBezTo>
                  <a:pt x="1590595" y="-43395"/>
                  <a:pt x="2084756" y="14654"/>
                  <a:pt x="2292748" y="0"/>
                </a:cubicBezTo>
                <a:cubicBezTo>
                  <a:pt x="2500740" y="-14654"/>
                  <a:pt x="2564542" y="28584"/>
                  <a:pt x="2659588" y="0"/>
                </a:cubicBezTo>
                <a:cubicBezTo>
                  <a:pt x="2754634" y="-28584"/>
                  <a:pt x="2793082" y="904"/>
                  <a:pt x="2923254" y="0"/>
                </a:cubicBezTo>
                <a:cubicBezTo>
                  <a:pt x="3053426" y="-904"/>
                  <a:pt x="3231603" y="49744"/>
                  <a:pt x="3393268" y="0"/>
                </a:cubicBezTo>
                <a:cubicBezTo>
                  <a:pt x="3554933" y="-49744"/>
                  <a:pt x="3886473" y="4037"/>
                  <a:pt x="4172802" y="0"/>
                </a:cubicBezTo>
                <a:cubicBezTo>
                  <a:pt x="4459131" y="-4037"/>
                  <a:pt x="4558865" y="71358"/>
                  <a:pt x="4849163" y="0"/>
                </a:cubicBezTo>
                <a:cubicBezTo>
                  <a:pt x="5139461" y="-71358"/>
                  <a:pt x="5385057" y="35597"/>
                  <a:pt x="5525524" y="0"/>
                </a:cubicBezTo>
                <a:cubicBezTo>
                  <a:pt x="5665991" y="-35597"/>
                  <a:pt x="5795112" y="12964"/>
                  <a:pt x="5892364" y="0"/>
                </a:cubicBezTo>
                <a:cubicBezTo>
                  <a:pt x="5989616" y="-12964"/>
                  <a:pt x="6308722" y="80751"/>
                  <a:pt x="6568724" y="0"/>
                </a:cubicBezTo>
                <a:cubicBezTo>
                  <a:pt x="6828726" y="-80751"/>
                  <a:pt x="7010673" y="20999"/>
                  <a:pt x="7348259" y="0"/>
                </a:cubicBezTo>
                <a:cubicBezTo>
                  <a:pt x="7685845" y="-20999"/>
                  <a:pt x="7603527" y="10323"/>
                  <a:pt x="7818272" y="0"/>
                </a:cubicBezTo>
                <a:cubicBezTo>
                  <a:pt x="8033017" y="-10323"/>
                  <a:pt x="8078796" y="33556"/>
                  <a:pt x="8185112" y="0"/>
                </a:cubicBezTo>
                <a:cubicBezTo>
                  <a:pt x="8291428" y="-33556"/>
                  <a:pt x="8582841" y="5796"/>
                  <a:pt x="8861473" y="0"/>
                </a:cubicBezTo>
                <a:cubicBezTo>
                  <a:pt x="9140105" y="-5796"/>
                  <a:pt x="9384602" y="49461"/>
                  <a:pt x="9641007" y="0"/>
                </a:cubicBezTo>
                <a:cubicBezTo>
                  <a:pt x="9897412" y="-49461"/>
                  <a:pt x="10180289" y="12025"/>
                  <a:pt x="10317368" y="0"/>
                </a:cubicBezTo>
                <a:cubicBezTo>
                  <a:pt x="10389629" y="359898"/>
                  <a:pt x="10306581" y="416808"/>
                  <a:pt x="10317368" y="741141"/>
                </a:cubicBezTo>
                <a:cubicBezTo>
                  <a:pt x="10328155" y="1065474"/>
                  <a:pt x="10287429" y="1043796"/>
                  <a:pt x="10317368" y="1320157"/>
                </a:cubicBezTo>
                <a:cubicBezTo>
                  <a:pt x="10347307" y="1596518"/>
                  <a:pt x="10298173" y="1586104"/>
                  <a:pt x="10317368" y="1818111"/>
                </a:cubicBezTo>
                <a:cubicBezTo>
                  <a:pt x="10336563" y="2050118"/>
                  <a:pt x="10282224" y="2045586"/>
                  <a:pt x="10317368" y="2235003"/>
                </a:cubicBezTo>
                <a:cubicBezTo>
                  <a:pt x="10352512" y="2424420"/>
                  <a:pt x="10254577" y="2768441"/>
                  <a:pt x="10317368" y="2976144"/>
                </a:cubicBezTo>
                <a:cubicBezTo>
                  <a:pt x="10380159" y="3183847"/>
                  <a:pt x="10313418" y="3241198"/>
                  <a:pt x="10317368" y="3474098"/>
                </a:cubicBezTo>
                <a:cubicBezTo>
                  <a:pt x="10321318" y="3706998"/>
                  <a:pt x="10271318" y="3783860"/>
                  <a:pt x="10317368" y="3890989"/>
                </a:cubicBezTo>
                <a:cubicBezTo>
                  <a:pt x="10363418" y="3998118"/>
                  <a:pt x="10255000" y="4334539"/>
                  <a:pt x="10317368" y="4470006"/>
                </a:cubicBezTo>
                <a:cubicBezTo>
                  <a:pt x="10379736" y="4605473"/>
                  <a:pt x="10300930" y="4925868"/>
                  <a:pt x="10317368" y="5211147"/>
                </a:cubicBezTo>
                <a:cubicBezTo>
                  <a:pt x="10333806" y="5496426"/>
                  <a:pt x="10300907" y="5576715"/>
                  <a:pt x="10317368" y="5871225"/>
                </a:cubicBezTo>
                <a:cubicBezTo>
                  <a:pt x="10333829" y="6165735"/>
                  <a:pt x="10241120" y="6251168"/>
                  <a:pt x="10317368" y="6612366"/>
                </a:cubicBezTo>
                <a:cubicBezTo>
                  <a:pt x="10393616" y="6973564"/>
                  <a:pt x="10314335" y="6887817"/>
                  <a:pt x="10317368" y="7110320"/>
                </a:cubicBezTo>
                <a:cubicBezTo>
                  <a:pt x="10320401" y="7332823"/>
                  <a:pt x="10242596" y="7862695"/>
                  <a:pt x="10317368" y="8106228"/>
                </a:cubicBezTo>
                <a:cubicBezTo>
                  <a:pt x="10147912" y="8192156"/>
                  <a:pt x="9860918" y="8036073"/>
                  <a:pt x="9537834" y="8106228"/>
                </a:cubicBezTo>
                <a:cubicBezTo>
                  <a:pt x="9214750" y="8176383"/>
                  <a:pt x="9245106" y="8102616"/>
                  <a:pt x="9170994" y="8106228"/>
                </a:cubicBezTo>
                <a:cubicBezTo>
                  <a:pt x="9096882" y="8109840"/>
                  <a:pt x="8790978" y="8067221"/>
                  <a:pt x="8597807" y="8106228"/>
                </a:cubicBezTo>
                <a:cubicBezTo>
                  <a:pt x="8404636" y="8145235"/>
                  <a:pt x="8129419" y="8017767"/>
                  <a:pt x="7818272" y="8106228"/>
                </a:cubicBezTo>
                <a:cubicBezTo>
                  <a:pt x="7507125" y="8194689"/>
                  <a:pt x="7204771" y="8035806"/>
                  <a:pt x="7038738" y="8106228"/>
                </a:cubicBezTo>
                <a:cubicBezTo>
                  <a:pt x="6872705" y="8176650"/>
                  <a:pt x="6883681" y="8083341"/>
                  <a:pt x="6775072" y="8106228"/>
                </a:cubicBezTo>
                <a:cubicBezTo>
                  <a:pt x="6666463" y="8129115"/>
                  <a:pt x="6337100" y="8025536"/>
                  <a:pt x="6098711" y="8106228"/>
                </a:cubicBezTo>
                <a:cubicBezTo>
                  <a:pt x="5860322" y="8186920"/>
                  <a:pt x="5946659" y="8087547"/>
                  <a:pt x="5835045" y="8106228"/>
                </a:cubicBezTo>
                <a:cubicBezTo>
                  <a:pt x="5723431" y="8124909"/>
                  <a:pt x="5558539" y="8087985"/>
                  <a:pt x="5365031" y="8106228"/>
                </a:cubicBezTo>
                <a:cubicBezTo>
                  <a:pt x="5171523" y="8124471"/>
                  <a:pt x="4951233" y="8046441"/>
                  <a:pt x="4688671" y="8106228"/>
                </a:cubicBezTo>
                <a:cubicBezTo>
                  <a:pt x="4426109" y="8166015"/>
                  <a:pt x="4237344" y="8078834"/>
                  <a:pt x="4012310" y="8106228"/>
                </a:cubicBezTo>
                <a:cubicBezTo>
                  <a:pt x="3787276" y="8133622"/>
                  <a:pt x="3676184" y="8051401"/>
                  <a:pt x="3439123" y="8106228"/>
                </a:cubicBezTo>
                <a:cubicBezTo>
                  <a:pt x="3202062" y="8161055"/>
                  <a:pt x="3023054" y="8021063"/>
                  <a:pt x="2659588" y="8106228"/>
                </a:cubicBezTo>
                <a:cubicBezTo>
                  <a:pt x="2296123" y="8191393"/>
                  <a:pt x="2362118" y="8071011"/>
                  <a:pt x="2086401" y="8106228"/>
                </a:cubicBezTo>
                <a:cubicBezTo>
                  <a:pt x="1810684" y="8141445"/>
                  <a:pt x="1641209" y="8046484"/>
                  <a:pt x="1410040" y="8106228"/>
                </a:cubicBezTo>
                <a:cubicBezTo>
                  <a:pt x="1178871" y="8165972"/>
                  <a:pt x="820896" y="8037410"/>
                  <a:pt x="630506" y="8106228"/>
                </a:cubicBezTo>
                <a:cubicBezTo>
                  <a:pt x="440116" y="8175046"/>
                  <a:pt x="157820" y="8032414"/>
                  <a:pt x="0" y="8106228"/>
                </a:cubicBezTo>
                <a:cubicBezTo>
                  <a:pt x="-32659" y="7902512"/>
                  <a:pt x="52695" y="7735633"/>
                  <a:pt x="0" y="7527212"/>
                </a:cubicBezTo>
                <a:cubicBezTo>
                  <a:pt x="-52695" y="7318791"/>
                  <a:pt x="41465" y="7025872"/>
                  <a:pt x="0" y="6867133"/>
                </a:cubicBezTo>
                <a:cubicBezTo>
                  <a:pt x="-41465" y="6708394"/>
                  <a:pt x="31309" y="6477440"/>
                  <a:pt x="0" y="6207055"/>
                </a:cubicBezTo>
                <a:cubicBezTo>
                  <a:pt x="-31309" y="5936670"/>
                  <a:pt x="15578" y="5989338"/>
                  <a:pt x="0" y="5790163"/>
                </a:cubicBezTo>
                <a:cubicBezTo>
                  <a:pt x="-15578" y="5590988"/>
                  <a:pt x="5908" y="5439572"/>
                  <a:pt x="0" y="5292209"/>
                </a:cubicBezTo>
                <a:cubicBezTo>
                  <a:pt x="-5908" y="5144846"/>
                  <a:pt x="48686" y="5014495"/>
                  <a:pt x="0" y="4794255"/>
                </a:cubicBezTo>
                <a:cubicBezTo>
                  <a:pt x="-48686" y="4574015"/>
                  <a:pt x="10876" y="4469606"/>
                  <a:pt x="0" y="4296301"/>
                </a:cubicBezTo>
                <a:cubicBezTo>
                  <a:pt x="-10876" y="4122996"/>
                  <a:pt x="32526" y="3935008"/>
                  <a:pt x="0" y="3798347"/>
                </a:cubicBezTo>
                <a:cubicBezTo>
                  <a:pt x="-32526" y="3661686"/>
                  <a:pt x="47162" y="3416020"/>
                  <a:pt x="0" y="3138268"/>
                </a:cubicBezTo>
                <a:cubicBezTo>
                  <a:pt x="-47162" y="2860516"/>
                  <a:pt x="47458" y="2847949"/>
                  <a:pt x="0" y="2559252"/>
                </a:cubicBezTo>
                <a:cubicBezTo>
                  <a:pt x="-47458" y="2270555"/>
                  <a:pt x="19819" y="2318555"/>
                  <a:pt x="0" y="2223423"/>
                </a:cubicBezTo>
                <a:cubicBezTo>
                  <a:pt x="-19819" y="2128291"/>
                  <a:pt x="15863" y="2014553"/>
                  <a:pt x="0" y="1887593"/>
                </a:cubicBezTo>
                <a:cubicBezTo>
                  <a:pt x="-15863" y="1760633"/>
                  <a:pt x="17210" y="1449187"/>
                  <a:pt x="0" y="1308577"/>
                </a:cubicBezTo>
                <a:cubicBezTo>
                  <a:pt x="-17210" y="1167967"/>
                  <a:pt x="68343" y="908028"/>
                  <a:pt x="0" y="729561"/>
                </a:cubicBezTo>
                <a:cubicBezTo>
                  <a:pt x="-68343" y="551094"/>
                  <a:pt x="14069" y="247609"/>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8FFDC1-A5D2-C6E3-3409-7D2A79F30212}"/>
              </a:ext>
            </a:extLst>
          </p:cNvPr>
          <p:cNvSpPr txBox="1"/>
          <p:nvPr/>
        </p:nvSpPr>
        <p:spPr>
          <a:xfrm>
            <a:off x="11199579" y="17759128"/>
            <a:ext cx="9797209" cy="1569660"/>
          </a:xfrm>
          <a:prstGeom prst="rect">
            <a:avLst/>
          </a:prstGeom>
          <a:noFill/>
        </p:spPr>
        <p:txBody>
          <a:bodyPr wrap="square">
            <a:spAutoFit/>
          </a:bodyPr>
          <a:lstStyle/>
          <a:p>
            <a:r>
              <a:rPr lang="en-CA" sz="4800" b="1" dirty="0">
                <a:latin typeface="Aptos Display" panose="020B0004020202020204" pitchFamily="34" charset="0"/>
              </a:rPr>
              <a:t>What else should we consider? Add a sticky note with your comments.</a:t>
            </a:r>
          </a:p>
        </p:txBody>
      </p:sp>
      <p:sp>
        <p:nvSpPr>
          <p:cNvPr id="5" name="Rectangle 4">
            <a:extLst>
              <a:ext uri="{FF2B5EF4-FFF2-40B4-BE49-F238E27FC236}">
                <a16:creationId xmlns:a16="http://schemas.microsoft.com/office/drawing/2014/main" id="{6658D1C0-6B2D-ACF5-01DF-77898B5207E0}"/>
              </a:ext>
            </a:extLst>
          </p:cNvPr>
          <p:cNvSpPr/>
          <p:nvPr/>
        </p:nvSpPr>
        <p:spPr>
          <a:xfrm>
            <a:off x="10531049" y="5101847"/>
            <a:ext cx="10960827" cy="11792782"/>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DEBC2E2E-1BCE-FC9C-7E22-9457B5C155F5}"/>
              </a:ext>
            </a:extLst>
          </p:cNvPr>
          <p:cNvSpPr/>
          <p:nvPr/>
        </p:nvSpPr>
        <p:spPr>
          <a:xfrm>
            <a:off x="12274783" y="4543047"/>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9" name="TextBox 8">
            <a:extLst>
              <a:ext uri="{FF2B5EF4-FFF2-40B4-BE49-F238E27FC236}">
                <a16:creationId xmlns:a16="http://schemas.microsoft.com/office/drawing/2014/main" id="{2A7DE6B5-EB5E-EE46-1524-D5BEA8CABF13}"/>
              </a:ext>
            </a:extLst>
          </p:cNvPr>
          <p:cNvSpPr txBox="1"/>
          <p:nvPr/>
        </p:nvSpPr>
        <p:spPr>
          <a:xfrm>
            <a:off x="11402779" y="6883476"/>
            <a:ext cx="9552070" cy="10589694"/>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Schools and child care permitted in all designations.</a:t>
            </a:r>
          </a:p>
          <a:p>
            <a:r>
              <a:rPr lang="en-US" dirty="0"/>
              <a:t>Recognized role of community hubs and combined community services.</a:t>
            </a:r>
          </a:p>
          <a:p>
            <a:r>
              <a:rPr lang="en-US" dirty="0"/>
              <a:t>Library floor space target added.</a:t>
            </a:r>
          </a:p>
          <a:p>
            <a:r>
              <a:rPr lang="en-US" dirty="0"/>
              <a:t>Parkland dedication criteria added.</a:t>
            </a:r>
          </a:p>
          <a:p>
            <a:r>
              <a:rPr lang="en-US" dirty="0"/>
              <a:t>Broader support for food retailers.</a:t>
            </a:r>
          </a:p>
          <a:p>
            <a:r>
              <a:rPr lang="en-US" dirty="0"/>
              <a:t>Wider permissions for urban agriculture e.g. on vacant/underutilized lands, commercial and institutional sites.</a:t>
            </a:r>
          </a:p>
          <a:p>
            <a:endParaRPr lang="en-US" dirty="0"/>
          </a:p>
        </p:txBody>
      </p:sp>
    </p:spTree>
    <p:extLst>
      <p:ext uri="{BB962C8B-B14F-4D97-AF65-F5344CB8AC3E}">
        <p14:creationId xmlns:p14="http://schemas.microsoft.com/office/powerpoint/2010/main" val="222222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men working on a pipe&#10;&#10;AI-generated content may be incorrect.">
            <a:extLst>
              <a:ext uri="{FF2B5EF4-FFF2-40B4-BE49-F238E27FC236}">
                <a16:creationId xmlns:a16="http://schemas.microsoft.com/office/drawing/2014/main" id="{69C331D5-F8C0-09C2-4811-404E6AD055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02408" y="24979554"/>
            <a:ext cx="9238667" cy="6719030"/>
          </a:xfrm>
          <a:prstGeom prst="rect">
            <a:avLst/>
          </a:prstGeom>
        </p:spPr>
      </p:pic>
      <p:sp>
        <p:nvSpPr>
          <p:cNvPr id="6" name="TextBox 5">
            <a:extLst>
              <a:ext uri="{FF2B5EF4-FFF2-40B4-BE49-F238E27FC236}">
                <a16:creationId xmlns:a16="http://schemas.microsoft.com/office/drawing/2014/main" id="{7C19F798-CDCE-0CA6-103C-B1B13224327C}"/>
              </a:ext>
            </a:extLst>
          </p:cNvPr>
          <p:cNvSpPr txBox="1"/>
          <p:nvPr/>
        </p:nvSpPr>
        <p:spPr>
          <a:xfrm>
            <a:off x="680700" y="3059402"/>
            <a:ext cx="18610190" cy="1200329"/>
          </a:xfrm>
          <a:prstGeom prst="rect">
            <a:avLst/>
          </a:prstGeom>
          <a:noFill/>
        </p:spPr>
        <p:txBody>
          <a:bodyPr wrap="square" rtlCol="0">
            <a:spAutoFit/>
          </a:bodyPr>
          <a:lstStyle/>
          <a:p>
            <a:r>
              <a:rPr lang="en-US" sz="7200" b="1" dirty="0">
                <a:latin typeface="Open Sans" panose="020B0606030504020204" pitchFamily="34" charset="0"/>
                <a:ea typeface="Open Sans" panose="020B0606030504020204" pitchFamily="34" charset="0"/>
                <a:cs typeface="Open Sans" panose="020B0606030504020204" pitchFamily="34" charset="0"/>
              </a:rPr>
              <a:t>Transportation and Infrastructure</a:t>
            </a:r>
          </a:p>
        </p:txBody>
      </p:sp>
      <p:sp>
        <p:nvSpPr>
          <p:cNvPr id="7" name="TextBox 6">
            <a:extLst>
              <a:ext uri="{FF2B5EF4-FFF2-40B4-BE49-F238E27FC236}">
                <a16:creationId xmlns:a16="http://schemas.microsoft.com/office/drawing/2014/main" id="{EDB03062-2E21-5170-E9DC-1FFC1DDEF385}"/>
              </a:ext>
            </a:extLst>
          </p:cNvPr>
          <p:cNvSpPr txBox="1"/>
          <p:nvPr/>
        </p:nvSpPr>
        <p:spPr>
          <a:xfrm>
            <a:off x="948811" y="4703226"/>
            <a:ext cx="10609932" cy="27495860"/>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Coordinate with Simcoe County LINX Transit towards service growth within Essa and between/among neighbouring municipalities.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Support transit and cycling infrastructure through complete street design for new/upgraded streets.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Support cycling and walking between </a:t>
            </a:r>
            <a:r>
              <a:rPr lang="en-US" sz="3600" dirty="0" err="1">
                <a:latin typeface="Open Sans" panose="020B0606030504020204" pitchFamily="34" charset="0"/>
                <a:ea typeface="Open Sans" panose="020B0606030504020204" pitchFamily="34" charset="0"/>
                <a:cs typeface="Open Sans" panose="020B0606030504020204" pitchFamily="34" charset="0"/>
              </a:rPr>
              <a:t>neighbourhoods</a:t>
            </a:r>
            <a:r>
              <a:rPr lang="en-US" sz="3600" dirty="0">
                <a:latin typeface="Open Sans" panose="020B0606030504020204" pitchFamily="34" charset="0"/>
                <a:ea typeface="Open Sans" panose="020B0606030504020204" pitchFamily="34" charset="0"/>
                <a:cs typeface="Open Sans" panose="020B0606030504020204" pitchFamily="34" charset="0"/>
              </a:rPr>
              <a:t>, transit stations, employment and retail areas, tourism destinations, community services, and County connections.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Protect lands around the railway corridor to allow for future expansion for freight or passenger rail service.</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Plan for improved transit connectivity particularly between key settlement areas like Angus, Thornton and Baxter.</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Protect and conserve water resources and water quality.</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Plan for any settlement area boundary expansions only to areas with existing or planned servicing.</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Integrate sustainable stormwater management into new development to reduce the impact of flooding due to extreme weather.</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Plan for green infrastructure that integrates more trees and green spaces into development, streets, and public spaces.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Development in Angus will only proceed where sufficient servicing capacity exists for water and wastewater, or where the Township has approved an agreement for a developer to fund or construct servicing.</a:t>
            </a:r>
          </a:p>
        </p:txBody>
      </p:sp>
      <p:sp>
        <p:nvSpPr>
          <p:cNvPr id="9" name="Rectangle: Rounded Corners 8">
            <a:extLst>
              <a:ext uri="{FF2B5EF4-FFF2-40B4-BE49-F238E27FC236}">
                <a16:creationId xmlns:a16="http://schemas.microsoft.com/office/drawing/2014/main" id="{5917C4AF-8841-89EA-1963-C2E60ECC57D9}"/>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2" name="Rectangle 1">
            <a:extLst>
              <a:ext uri="{FF2B5EF4-FFF2-40B4-BE49-F238E27FC236}">
                <a16:creationId xmlns:a16="http://schemas.microsoft.com/office/drawing/2014/main" id="{B94099AA-9514-CC1B-60B9-0B4EB5428D78}"/>
              </a:ext>
            </a:extLst>
          </p:cNvPr>
          <p:cNvSpPr/>
          <p:nvPr/>
        </p:nvSpPr>
        <p:spPr>
          <a:xfrm>
            <a:off x="12151607" y="13677638"/>
            <a:ext cx="9289468" cy="11345459"/>
          </a:xfrm>
          <a:custGeom>
            <a:avLst/>
            <a:gdLst>
              <a:gd name="connsiteX0" fmla="*/ 0 w 9289468"/>
              <a:gd name="connsiteY0" fmla="*/ 0 h 11345459"/>
              <a:gd name="connsiteX1" fmla="*/ 580592 w 9289468"/>
              <a:gd name="connsiteY1" fmla="*/ 0 h 11345459"/>
              <a:gd name="connsiteX2" fmla="*/ 1161184 w 9289468"/>
              <a:gd name="connsiteY2" fmla="*/ 0 h 11345459"/>
              <a:gd name="connsiteX3" fmla="*/ 1555986 w 9289468"/>
              <a:gd name="connsiteY3" fmla="*/ 0 h 11345459"/>
              <a:gd name="connsiteX4" fmla="*/ 2322367 w 9289468"/>
              <a:gd name="connsiteY4" fmla="*/ 0 h 11345459"/>
              <a:gd name="connsiteX5" fmla="*/ 2717169 w 9289468"/>
              <a:gd name="connsiteY5" fmla="*/ 0 h 11345459"/>
              <a:gd name="connsiteX6" fmla="*/ 3019077 w 9289468"/>
              <a:gd name="connsiteY6" fmla="*/ 0 h 11345459"/>
              <a:gd name="connsiteX7" fmla="*/ 3506774 w 9289468"/>
              <a:gd name="connsiteY7" fmla="*/ 0 h 11345459"/>
              <a:gd name="connsiteX8" fmla="*/ 4273155 w 9289468"/>
              <a:gd name="connsiteY8" fmla="*/ 0 h 11345459"/>
              <a:gd name="connsiteX9" fmla="*/ 4946642 w 9289468"/>
              <a:gd name="connsiteY9" fmla="*/ 0 h 11345459"/>
              <a:gd name="connsiteX10" fmla="*/ 5620128 w 9289468"/>
              <a:gd name="connsiteY10" fmla="*/ 0 h 11345459"/>
              <a:gd name="connsiteX11" fmla="*/ 6014931 w 9289468"/>
              <a:gd name="connsiteY11" fmla="*/ 0 h 11345459"/>
              <a:gd name="connsiteX12" fmla="*/ 6688417 w 9289468"/>
              <a:gd name="connsiteY12" fmla="*/ 0 h 11345459"/>
              <a:gd name="connsiteX13" fmla="*/ 7454798 w 9289468"/>
              <a:gd name="connsiteY13" fmla="*/ 0 h 11345459"/>
              <a:gd name="connsiteX14" fmla="*/ 7942495 w 9289468"/>
              <a:gd name="connsiteY14" fmla="*/ 0 h 11345459"/>
              <a:gd name="connsiteX15" fmla="*/ 8337298 w 9289468"/>
              <a:gd name="connsiteY15" fmla="*/ 0 h 11345459"/>
              <a:gd name="connsiteX16" fmla="*/ 9289468 w 9289468"/>
              <a:gd name="connsiteY16" fmla="*/ 0 h 11345459"/>
              <a:gd name="connsiteX17" fmla="*/ 9289468 w 9289468"/>
              <a:gd name="connsiteY17" fmla="*/ 824039 h 11345459"/>
              <a:gd name="connsiteX18" fmla="*/ 9289468 w 9289468"/>
              <a:gd name="connsiteY18" fmla="*/ 1307713 h 11345459"/>
              <a:gd name="connsiteX19" fmla="*/ 9289468 w 9289468"/>
              <a:gd name="connsiteY19" fmla="*/ 2131752 h 11345459"/>
              <a:gd name="connsiteX20" fmla="*/ 9289468 w 9289468"/>
              <a:gd name="connsiteY20" fmla="*/ 2728881 h 11345459"/>
              <a:gd name="connsiteX21" fmla="*/ 9289468 w 9289468"/>
              <a:gd name="connsiteY21" fmla="*/ 3212556 h 11345459"/>
              <a:gd name="connsiteX22" fmla="*/ 9289468 w 9289468"/>
              <a:gd name="connsiteY22" fmla="*/ 3582777 h 11345459"/>
              <a:gd name="connsiteX23" fmla="*/ 9289468 w 9289468"/>
              <a:gd name="connsiteY23" fmla="*/ 4406815 h 11345459"/>
              <a:gd name="connsiteX24" fmla="*/ 9289468 w 9289468"/>
              <a:gd name="connsiteY24" fmla="*/ 4890490 h 11345459"/>
              <a:gd name="connsiteX25" fmla="*/ 9289468 w 9289468"/>
              <a:gd name="connsiteY25" fmla="*/ 5260710 h 11345459"/>
              <a:gd name="connsiteX26" fmla="*/ 9289468 w 9289468"/>
              <a:gd name="connsiteY26" fmla="*/ 5857840 h 11345459"/>
              <a:gd name="connsiteX27" fmla="*/ 9289468 w 9289468"/>
              <a:gd name="connsiteY27" fmla="*/ 6681878 h 11345459"/>
              <a:gd name="connsiteX28" fmla="*/ 9289468 w 9289468"/>
              <a:gd name="connsiteY28" fmla="*/ 7392462 h 11345459"/>
              <a:gd name="connsiteX29" fmla="*/ 9289468 w 9289468"/>
              <a:gd name="connsiteY29" fmla="*/ 8216501 h 11345459"/>
              <a:gd name="connsiteX30" fmla="*/ 9289468 w 9289468"/>
              <a:gd name="connsiteY30" fmla="*/ 8700176 h 11345459"/>
              <a:gd name="connsiteX31" fmla="*/ 9289468 w 9289468"/>
              <a:gd name="connsiteY31" fmla="*/ 9524214 h 11345459"/>
              <a:gd name="connsiteX32" fmla="*/ 9289468 w 9289468"/>
              <a:gd name="connsiteY32" fmla="*/ 10348253 h 11345459"/>
              <a:gd name="connsiteX33" fmla="*/ 9289468 w 9289468"/>
              <a:gd name="connsiteY33" fmla="*/ 10605019 h 11345459"/>
              <a:gd name="connsiteX34" fmla="*/ 9289468 w 9289468"/>
              <a:gd name="connsiteY34" fmla="*/ 11345459 h 11345459"/>
              <a:gd name="connsiteX35" fmla="*/ 8708876 w 9289468"/>
              <a:gd name="connsiteY35" fmla="*/ 11345459 h 11345459"/>
              <a:gd name="connsiteX36" fmla="*/ 7942495 w 9289468"/>
              <a:gd name="connsiteY36" fmla="*/ 11345459 h 11345459"/>
              <a:gd name="connsiteX37" fmla="*/ 7640587 w 9289468"/>
              <a:gd name="connsiteY37" fmla="*/ 11345459 h 11345459"/>
              <a:gd name="connsiteX38" fmla="*/ 6967101 w 9289468"/>
              <a:gd name="connsiteY38" fmla="*/ 11345459 h 11345459"/>
              <a:gd name="connsiteX39" fmla="*/ 6665193 w 9289468"/>
              <a:gd name="connsiteY39" fmla="*/ 11345459 h 11345459"/>
              <a:gd name="connsiteX40" fmla="*/ 6177496 w 9289468"/>
              <a:gd name="connsiteY40" fmla="*/ 11345459 h 11345459"/>
              <a:gd name="connsiteX41" fmla="*/ 5504010 w 9289468"/>
              <a:gd name="connsiteY41" fmla="*/ 11345459 h 11345459"/>
              <a:gd name="connsiteX42" fmla="*/ 4830523 w 9289468"/>
              <a:gd name="connsiteY42" fmla="*/ 11345459 h 11345459"/>
              <a:gd name="connsiteX43" fmla="*/ 4249932 w 9289468"/>
              <a:gd name="connsiteY43" fmla="*/ 11345459 h 11345459"/>
              <a:gd name="connsiteX44" fmla="*/ 3483551 w 9289468"/>
              <a:gd name="connsiteY44" fmla="*/ 11345459 h 11345459"/>
              <a:gd name="connsiteX45" fmla="*/ 2902959 w 9289468"/>
              <a:gd name="connsiteY45" fmla="*/ 11345459 h 11345459"/>
              <a:gd name="connsiteX46" fmla="*/ 2229472 w 9289468"/>
              <a:gd name="connsiteY46" fmla="*/ 11345459 h 11345459"/>
              <a:gd name="connsiteX47" fmla="*/ 1463091 w 9289468"/>
              <a:gd name="connsiteY47" fmla="*/ 11345459 h 11345459"/>
              <a:gd name="connsiteX48" fmla="*/ 1161184 w 9289468"/>
              <a:gd name="connsiteY48" fmla="*/ 11345459 h 11345459"/>
              <a:gd name="connsiteX49" fmla="*/ 580592 w 9289468"/>
              <a:gd name="connsiteY49" fmla="*/ 11345459 h 11345459"/>
              <a:gd name="connsiteX50" fmla="*/ 0 w 9289468"/>
              <a:gd name="connsiteY50" fmla="*/ 11345459 h 11345459"/>
              <a:gd name="connsiteX51" fmla="*/ 0 w 9289468"/>
              <a:gd name="connsiteY51" fmla="*/ 10861784 h 11345459"/>
              <a:gd name="connsiteX52" fmla="*/ 0 w 9289468"/>
              <a:gd name="connsiteY52" fmla="*/ 10491564 h 11345459"/>
              <a:gd name="connsiteX53" fmla="*/ 0 w 9289468"/>
              <a:gd name="connsiteY53" fmla="*/ 10007889 h 11345459"/>
              <a:gd name="connsiteX54" fmla="*/ 0 w 9289468"/>
              <a:gd name="connsiteY54" fmla="*/ 9524214 h 11345459"/>
              <a:gd name="connsiteX55" fmla="*/ 0 w 9289468"/>
              <a:gd name="connsiteY55" fmla="*/ 9040539 h 11345459"/>
              <a:gd name="connsiteX56" fmla="*/ 0 w 9289468"/>
              <a:gd name="connsiteY56" fmla="*/ 8556865 h 11345459"/>
              <a:gd name="connsiteX57" fmla="*/ 0 w 9289468"/>
              <a:gd name="connsiteY57" fmla="*/ 7846281 h 11345459"/>
              <a:gd name="connsiteX58" fmla="*/ 0 w 9289468"/>
              <a:gd name="connsiteY58" fmla="*/ 7249151 h 11345459"/>
              <a:gd name="connsiteX59" fmla="*/ 0 w 9289468"/>
              <a:gd name="connsiteY59" fmla="*/ 6992386 h 11345459"/>
              <a:gd name="connsiteX60" fmla="*/ 0 w 9289468"/>
              <a:gd name="connsiteY60" fmla="*/ 6735620 h 11345459"/>
              <a:gd name="connsiteX61" fmla="*/ 0 w 9289468"/>
              <a:gd name="connsiteY61" fmla="*/ 6138490 h 11345459"/>
              <a:gd name="connsiteX62" fmla="*/ 0 w 9289468"/>
              <a:gd name="connsiteY62" fmla="*/ 5541361 h 11345459"/>
              <a:gd name="connsiteX63" fmla="*/ 0 w 9289468"/>
              <a:gd name="connsiteY63" fmla="*/ 4830777 h 11345459"/>
              <a:gd name="connsiteX64" fmla="*/ 0 w 9289468"/>
              <a:gd name="connsiteY64" fmla="*/ 4347102 h 11345459"/>
              <a:gd name="connsiteX65" fmla="*/ 0 w 9289468"/>
              <a:gd name="connsiteY65" fmla="*/ 3636518 h 11345459"/>
              <a:gd name="connsiteX66" fmla="*/ 0 w 9289468"/>
              <a:gd name="connsiteY66" fmla="*/ 3039389 h 11345459"/>
              <a:gd name="connsiteX67" fmla="*/ 0 w 9289468"/>
              <a:gd name="connsiteY67" fmla="*/ 2215350 h 11345459"/>
              <a:gd name="connsiteX68" fmla="*/ 0 w 9289468"/>
              <a:gd name="connsiteY68" fmla="*/ 1731675 h 11345459"/>
              <a:gd name="connsiteX69" fmla="*/ 0 w 9289468"/>
              <a:gd name="connsiteY69" fmla="*/ 1248000 h 11345459"/>
              <a:gd name="connsiteX70" fmla="*/ 0 w 9289468"/>
              <a:gd name="connsiteY70" fmla="*/ 764326 h 11345459"/>
              <a:gd name="connsiteX71" fmla="*/ 0 w 9289468"/>
              <a:gd name="connsiteY71" fmla="*/ 507560 h 11345459"/>
              <a:gd name="connsiteX72" fmla="*/ 0 w 9289468"/>
              <a:gd name="connsiteY72" fmla="*/ 0 h 113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89468" h="11345459" extrusionOk="0">
                <a:moveTo>
                  <a:pt x="0" y="0"/>
                </a:moveTo>
                <a:cubicBezTo>
                  <a:pt x="227058" y="-22774"/>
                  <a:pt x="339854" y="3926"/>
                  <a:pt x="580592" y="0"/>
                </a:cubicBezTo>
                <a:cubicBezTo>
                  <a:pt x="821330" y="-3926"/>
                  <a:pt x="876460" y="55866"/>
                  <a:pt x="1161184" y="0"/>
                </a:cubicBezTo>
                <a:cubicBezTo>
                  <a:pt x="1445908" y="-55866"/>
                  <a:pt x="1385966" y="5126"/>
                  <a:pt x="1555986" y="0"/>
                </a:cubicBezTo>
                <a:cubicBezTo>
                  <a:pt x="1726006" y="-5126"/>
                  <a:pt x="2035788" y="67164"/>
                  <a:pt x="2322367" y="0"/>
                </a:cubicBezTo>
                <a:cubicBezTo>
                  <a:pt x="2608946" y="-67164"/>
                  <a:pt x="2570791" y="45646"/>
                  <a:pt x="2717169" y="0"/>
                </a:cubicBezTo>
                <a:cubicBezTo>
                  <a:pt x="2863547" y="-45646"/>
                  <a:pt x="2919432" y="23321"/>
                  <a:pt x="3019077" y="0"/>
                </a:cubicBezTo>
                <a:cubicBezTo>
                  <a:pt x="3118722" y="-23321"/>
                  <a:pt x="3274349" y="46136"/>
                  <a:pt x="3506774" y="0"/>
                </a:cubicBezTo>
                <a:cubicBezTo>
                  <a:pt x="3739199" y="-46136"/>
                  <a:pt x="4007368" y="39315"/>
                  <a:pt x="4273155" y="0"/>
                </a:cubicBezTo>
                <a:cubicBezTo>
                  <a:pt x="4538942" y="-39315"/>
                  <a:pt x="4709425" y="59295"/>
                  <a:pt x="4946642" y="0"/>
                </a:cubicBezTo>
                <a:cubicBezTo>
                  <a:pt x="5183859" y="-59295"/>
                  <a:pt x="5349899" y="1600"/>
                  <a:pt x="5620128" y="0"/>
                </a:cubicBezTo>
                <a:cubicBezTo>
                  <a:pt x="5890357" y="-1600"/>
                  <a:pt x="5890269" y="22977"/>
                  <a:pt x="6014931" y="0"/>
                </a:cubicBezTo>
                <a:cubicBezTo>
                  <a:pt x="6139593" y="-22977"/>
                  <a:pt x="6406478" y="11223"/>
                  <a:pt x="6688417" y="0"/>
                </a:cubicBezTo>
                <a:cubicBezTo>
                  <a:pt x="6970356" y="-11223"/>
                  <a:pt x="7095081" y="87179"/>
                  <a:pt x="7454798" y="0"/>
                </a:cubicBezTo>
                <a:cubicBezTo>
                  <a:pt x="7814515" y="-87179"/>
                  <a:pt x="7772301" y="51332"/>
                  <a:pt x="7942495" y="0"/>
                </a:cubicBezTo>
                <a:cubicBezTo>
                  <a:pt x="8112689" y="-51332"/>
                  <a:pt x="8184516" y="12419"/>
                  <a:pt x="8337298" y="0"/>
                </a:cubicBezTo>
                <a:cubicBezTo>
                  <a:pt x="8490080" y="-12419"/>
                  <a:pt x="8921027" y="9965"/>
                  <a:pt x="9289468" y="0"/>
                </a:cubicBezTo>
                <a:cubicBezTo>
                  <a:pt x="9314177" y="218244"/>
                  <a:pt x="9239919" y="649670"/>
                  <a:pt x="9289468" y="824039"/>
                </a:cubicBezTo>
                <a:cubicBezTo>
                  <a:pt x="9339017" y="998408"/>
                  <a:pt x="9273608" y="1087201"/>
                  <a:pt x="9289468" y="1307713"/>
                </a:cubicBezTo>
                <a:cubicBezTo>
                  <a:pt x="9305328" y="1528225"/>
                  <a:pt x="9265331" y="1731589"/>
                  <a:pt x="9289468" y="2131752"/>
                </a:cubicBezTo>
                <a:cubicBezTo>
                  <a:pt x="9313605" y="2531915"/>
                  <a:pt x="9219707" y="2504258"/>
                  <a:pt x="9289468" y="2728881"/>
                </a:cubicBezTo>
                <a:cubicBezTo>
                  <a:pt x="9359229" y="2953504"/>
                  <a:pt x="9285200" y="3048464"/>
                  <a:pt x="9289468" y="3212556"/>
                </a:cubicBezTo>
                <a:cubicBezTo>
                  <a:pt x="9293736" y="3376649"/>
                  <a:pt x="9269815" y="3449718"/>
                  <a:pt x="9289468" y="3582777"/>
                </a:cubicBezTo>
                <a:cubicBezTo>
                  <a:pt x="9309121" y="3715836"/>
                  <a:pt x="9284522" y="3995714"/>
                  <a:pt x="9289468" y="4406815"/>
                </a:cubicBezTo>
                <a:cubicBezTo>
                  <a:pt x="9294414" y="4817916"/>
                  <a:pt x="9286587" y="4793573"/>
                  <a:pt x="9289468" y="4890490"/>
                </a:cubicBezTo>
                <a:cubicBezTo>
                  <a:pt x="9292349" y="4987407"/>
                  <a:pt x="9284054" y="5161475"/>
                  <a:pt x="9289468" y="5260710"/>
                </a:cubicBezTo>
                <a:cubicBezTo>
                  <a:pt x="9294882" y="5359945"/>
                  <a:pt x="9257599" y="5609346"/>
                  <a:pt x="9289468" y="5857840"/>
                </a:cubicBezTo>
                <a:cubicBezTo>
                  <a:pt x="9321337" y="6106334"/>
                  <a:pt x="9250625" y="6411518"/>
                  <a:pt x="9289468" y="6681878"/>
                </a:cubicBezTo>
                <a:cubicBezTo>
                  <a:pt x="9328311" y="6952238"/>
                  <a:pt x="9246189" y="7061404"/>
                  <a:pt x="9289468" y="7392462"/>
                </a:cubicBezTo>
                <a:cubicBezTo>
                  <a:pt x="9332747" y="7723520"/>
                  <a:pt x="9261924" y="7843317"/>
                  <a:pt x="9289468" y="8216501"/>
                </a:cubicBezTo>
                <a:cubicBezTo>
                  <a:pt x="9317012" y="8589685"/>
                  <a:pt x="9232489" y="8464147"/>
                  <a:pt x="9289468" y="8700176"/>
                </a:cubicBezTo>
                <a:cubicBezTo>
                  <a:pt x="9346447" y="8936205"/>
                  <a:pt x="9211901" y="9139500"/>
                  <a:pt x="9289468" y="9524214"/>
                </a:cubicBezTo>
                <a:cubicBezTo>
                  <a:pt x="9367035" y="9908928"/>
                  <a:pt x="9281761" y="10134867"/>
                  <a:pt x="9289468" y="10348253"/>
                </a:cubicBezTo>
                <a:cubicBezTo>
                  <a:pt x="9297175" y="10561639"/>
                  <a:pt x="9272360" y="10544856"/>
                  <a:pt x="9289468" y="10605019"/>
                </a:cubicBezTo>
                <a:cubicBezTo>
                  <a:pt x="9306576" y="10665182"/>
                  <a:pt x="9270225" y="11118719"/>
                  <a:pt x="9289468" y="11345459"/>
                </a:cubicBezTo>
                <a:cubicBezTo>
                  <a:pt x="9091152" y="11410778"/>
                  <a:pt x="8872666" y="11331119"/>
                  <a:pt x="8708876" y="11345459"/>
                </a:cubicBezTo>
                <a:cubicBezTo>
                  <a:pt x="8545086" y="11359799"/>
                  <a:pt x="8317609" y="11258409"/>
                  <a:pt x="7942495" y="11345459"/>
                </a:cubicBezTo>
                <a:cubicBezTo>
                  <a:pt x="7567381" y="11432509"/>
                  <a:pt x="7735958" y="11312347"/>
                  <a:pt x="7640587" y="11345459"/>
                </a:cubicBezTo>
                <a:cubicBezTo>
                  <a:pt x="7545216" y="11378571"/>
                  <a:pt x="7280914" y="11303738"/>
                  <a:pt x="6967101" y="11345459"/>
                </a:cubicBezTo>
                <a:cubicBezTo>
                  <a:pt x="6653288" y="11387180"/>
                  <a:pt x="6732754" y="11343539"/>
                  <a:pt x="6665193" y="11345459"/>
                </a:cubicBezTo>
                <a:cubicBezTo>
                  <a:pt x="6597632" y="11347379"/>
                  <a:pt x="6375773" y="11288409"/>
                  <a:pt x="6177496" y="11345459"/>
                </a:cubicBezTo>
                <a:cubicBezTo>
                  <a:pt x="5979219" y="11402509"/>
                  <a:pt x="5754260" y="11302515"/>
                  <a:pt x="5504010" y="11345459"/>
                </a:cubicBezTo>
                <a:cubicBezTo>
                  <a:pt x="5253760" y="11388403"/>
                  <a:pt x="4999629" y="11264888"/>
                  <a:pt x="4830523" y="11345459"/>
                </a:cubicBezTo>
                <a:cubicBezTo>
                  <a:pt x="4661417" y="11426030"/>
                  <a:pt x="4405289" y="11293813"/>
                  <a:pt x="4249932" y="11345459"/>
                </a:cubicBezTo>
                <a:cubicBezTo>
                  <a:pt x="4094575" y="11397105"/>
                  <a:pt x="3798312" y="11291935"/>
                  <a:pt x="3483551" y="11345459"/>
                </a:cubicBezTo>
                <a:cubicBezTo>
                  <a:pt x="3168790" y="11398983"/>
                  <a:pt x="3020176" y="11295474"/>
                  <a:pt x="2902959" y="11345459"/>
                </a:cubicBezTo>
                <a:cubicBezTo>
                  <a:pt x="2785742" y="11395444"/>
                  <a:pt x="2561179" y="11295344"/>
                  <a:pt x="2229472" y="11345459"/>
                </a:cubicBezTo>
                <a:cubicBezTo>
                  <a:pt x="1897765" y="11395574"/>
                  <a:pt x="1694066" y="11289893"/>
                  <a:pt x="1463091" y="11345459"/>
                </a:cubicBezTo>
                <a:cubicBezTo>
                  <a:pt x="1232116" y="11401025"/>
                  <a:pt x="1232305" y="11314965"/>
                  <a:pt x="1161184" y="11345459"/>
                </a:cubicBezTo>
                <a:cubicBezTo>
                  <a:pt x="1090063" y="11375953"/>
                  <a:pt x="774695" y="11318160"/>
                  <a:pt x="580592" y="11345459"/>
                </a:cubicBezTo>
                <a:cubicBezTo>
                  <a:pt x="386489" y="11372758"/>
                  <a:pt x="220248" y="11288930"/>
                  <a:pt x="0" y="11345459"/>
                </a:cubicBezTo>
                <a:cubicBezTo>
                  <a:pt x="-2384" y="11141858"/>
                  <a:pt x="2733" y="11084517"/>
                  <a:pt x="0" y="10861784"/>
                </a:cubicBezTo>
                <a:cubicBezTo>
                  <a:pt x="-2733" y="10639051"/>
                  <a:pt x="8936" y="10639848"/>
                  <a:pt x="0" y="10491564"/>
                </a:cubicBezTo>
                <a:cubicBezTo>
                  <a:pt x="-8936" y="10343280"/>
                  <a:pt x="13222" y="10112321"/>
                  <a:pt x="0" y="10007889"/>
                </a:cubicBezTo>
                <a:cubicBezTo>
                  <a:pt x="-13222" y="9903458"/>
                  <a:pt x="23260" y="9646841"/>
                  <a:pt x="0" y="9524214"/>
                </a:cubicBezTo>
                <a:cubicBezTo>
                  <a:pt x="-23260" y="9401587"/>
                  <a:pt x="29607" y="9207146"/>
                  <a:pt x="0" y="9040539"/>
                </a:cubicBezTo>
                <a:cubicBezTo>
                  <a:pt x="-29607" y="8873933"/>
                  <a:pt x="27812" y="8782014"/>
                  <a:pt x="0" y="8556865"/>
                </a:cubicBezTo>
                <a:cubicBezTo>
                  <a:pt x="-27812" y="8331716"/>
                  <a:pt x="9280" y="8131204"/>
                  <a:pt x="0" y="7846281"/>
                </a:cubicBezTo>
                <a:cubicBezTo>
                  <a:pt x="-9280" y="7561358"/>
                  <a:pt x="2126" y="7409398"/>
                  <a:pt x="0" y="7249151"/>
                </a:cubicBezTo>
                <a:cubicBezTo>
                  <a:pt x="-2126" y="7088904"/>
                  <a:pt x="9476" y="7106915"/>
                  <a:pt x="0" y="6992386"/>
                </a:cubicBezTo>
                <a:cubicBezTo>
                  <a:pt x="-9476" y="6877858"/>
                  <a:pt x="29250" y="6853905"/>
                  <a:pt x="0" y="6735620"/>
                </a:cubicBezTo>
                <a:cubicBezTo>
                  <a:pt x="-29250" y="6617335"/>
                  <a:pt x="949" y="6282947"/>
                  <a:pt x="0" y="6138490"/>
                </a:cubicBezTo>
                <a:cubicBezTo>
                  <a:pt x="-949" y="5994033"/>
                  <a:pt x="18204" y="5727772"/>
                  <a:pt x="0" y="5541361"/>
                </a:cubicBezTo>
                <a:cubicBezTo>
                  <a:pt x="-18204" y="5354950"/>
                  <a:pt x="26936" y="5001058"/>
                  <a:pt x="0" y="4830777"/>
                </a:cubicBezTo>
                <a:cubicBezTo>
                  <a:pt x="-26936" y="4660496"/>
                  <a:pt x="48867" y="4514138"/>
                  <a:pt x="0" y="4347102"/>
                </a:cubicBezTo>
                <a:cubicBezTo>
                  <a:pt x="-48867" y="4180066"/>
                  <a:pt x="17447" y="3975521"/>
                  <a:pt x="0" y="3636518"/>
                </a:cubicBezTo>
                <a:cubicBezTo>
                  <a:pt x="-17447" y="3297515"/>
                  <a:pt x="33565" y="3321264"/>
                  <a:pt x="0" y="3039389"/>
                </a:cubicBezTo>
                <a:cubicBezTo>
                  <a:pt x="-33565" y="2757514"/>
                  <a:pt x="42143" y="2502937"/>
                  <a:pt x="0" y="2215350"/>
                </a:cubicBezTo>
                <a:cubicBezTo>
                  <a:pt x="-42143" y="1927763"/>
                  <a:pt x="44153" y="1850513"/>
                  <a:pt x="0" y="1731675"/>
                </a:cubicBezTo>
                <a:cubicBezTo>
                  <a:pt x="-44153" y="1612838"/>
                  <a:pt x="39314" y="1399683"/>
                  <a:pt x="0" y="1248000"/>
                </a:cubicBezTo>
                <a:cubicBezTo>
                  <a:pt x="-39314" y="1096318"/>
                  <a:pt x="4801" y="880473"/>
                  <a:pt x="0" y="764326"/>
                </a:cubicBezTo>
                <a:cubicBezTo>
                  <a:pt x="-4801" y="648179"/>
                  <a:pt x="12948" y="582509"/>
                  <a:pt x="0" y="507560"/>
                </a:cubicBezTo>
                <a:cubicBezTo>
                  <a:pt x="-12948" y="432611"/>
                  <a:pt x="6707" y="121598"/>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351D51-FF4A-E93A-4179-862C0811BABE}"/>
              </a:ext>
            </a:extLst>
          </p:cNvPr>
          <p:cNvSpPr txBox="1"/>
          <p:nvPr/>
        </p:nvSpPr>
        <p:spPr>
          <a:xfrm>
            <a:off x="12618610" y="14233130"/>
            <a:ext cx="8327380" cy="2308324"/>
          </a:xfrm>
          <a:prstGeom prst="rect">
            <a:avLst/>
          </a:prstGeom>
          <a:noFill/>
        </p:spPr>
        <p:txBody>
          <a:bodyPr wrap="square">
            <a:spAutoFit/>
          </a:bodyPr>
          <a:lstStyle/>
          <a:p>
            <a:r>
              <a:rPr lang="en-CA" sz="4800" b="1" dirty="0">
                <a:latin typeface="Aptos Display" panose="020B0004020202020204" pitchFamily="34" charset="0"/>
              </a:rPr>
              <a:t>What else should we consider? Add a sticky note with your comments.</a:t>
            </a:r>
          </a:p>
        </p:txBody>
      </p:sp>
      <p:sp>
        <p:nvSpPr>
          <p:cNvPr id="5" name="Rectangle 4">
            <a:extLst>
              <a:ext uri="{FF2B5EF4-FFF2-40B4-BE49-F238E27FC236}">
                <a16:creationId xmlns:a16="http://schemas.microsoft.com/office/drawing/2014/main" id="{398C89BD-D39D-2DD9-07F1-8A7071CA4D87}"/>
              </a:ext>
            </a:extLst>
          </p:cNvPr>
          <p:cNvSpPr/>
          <p:nvPr/>
        </p:nvSpPr>
        <p:spPr>
          <a:xfrm>
            <a:off x="12202408" y="5667906"/>
            <a:ext cx="9289468" cy="7205104"/>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D353689A-2A82-8F8B-51F8-183178200EE1}"/>
              </a:ext>
            </a:extLst>
          </p:cNvPr>
          <p:cNvSpPr/>
          <p:nvPr/>
        </p:nvSpPr>
        <p:spPr>
          <a:xfrm>
            <a:off x="13025010" y="5073131"/>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11" name="TextBox 10">
            <a:extLst>
              <a:ext uri="{FF2B5EF4-FFF2-40B4-BE49-F238E27FC236}">
                <a16:creationId xmlns:a16="http://schemas.microsoft.com/office/drawing/2014/main" id="{5E48572A-294E-B3F8-4D6F-FD3599DA11A3}"/>
              </a:ext>
            </a:extLst>
          </p:cNvPr>
          <p:cNvSpPr txBox="1"/>
          <p:nvPr/>
        </p:nvSpPr>
        <p:spPr>
          <a:xfrm>
            <a:off x="12420599" y="7449535"/>
            <a:ext cx="8534249" cy="4446474"/>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Guidelines for development near railways.</a:t>
            </a:r>
          </a:p>
          <a:p>
            <a:r>
              <a:rPr lang="en-US" dirty="0"/>
              <a:t>Clarification for entrance permits.</a:t>
            </a:r>
          </a:p>
          <a:p>
            <a:r>
              <a:rPr lang="en-US" dirty="0"/>
              <a:t>Servicing policies expanded to all of Essa, not just Angus.</a:t>
            </a:r>
          </a:p>
        </p:txBody>
      </p:sp>
    </p:spTree>
    <p:extLst>
      <p:ext uri="{BB962C8B-B14F-4D97-AF65-F5344CB8AC3E}">
        <p14:creationId xmlns:p14="http://schemas.microsoft.com/office/powerpoint/2010/main" val="190881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a neighborhood&#10;&#10;Description automatically generated with medium confidence">
            <a:extLst>
              <a:ext uri="{FF2B5EF4-FFF2-40B4-BE49-F238E27FC236}">
                <a16:creationId xmlns:a16="http://schemas.microsoft.com/office/drawing/2014/main" id="{5B551B92-66E9-CE2C-E133-DD06D732B2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47565" y="18785744"/>
            <a:ext cx="38567793" cy="19283897"/>
          </a:xfrm>
          <a:prstGeom prst="rect">
            <a:avLst/>
          </a:prstGeom>
        </p:spPr>
      </p:pic>
      <p:sp>
        <p:nvSpPr>
          <p:cNvPr id="5" name="TextBox 4">
            <a:extLst>
              <a:ext uri="{FF2B5EF4-FFF2-40B4-BE49-F238E27FC236}">
                <a16:creationId xmlns:a16="http://schemas.microsoft.com/office/drawing/2014/main" id="{B1BE9B6C-8772-981D-1082-F9F9081CA633}"/>
              </a:ext>
            </a:extLst>
          </p:cNvPr>
          <p:cNvSpPr txBox="1"/>
          <p:nvPr/>
        </p:nvSpPr>
        <p:spPr>
          <a:xfrm>
            <a:off x="5486400" y="16274534"/>
            <a:ext cx="10972800" cy="369332"/>
          </a:xfrm>
          <a:prstGeom prst="rect">
            <a:avLst/>
          </a:prstGeom>
          <a:noFill/>
        </p:spPr>
        <p:txBody>
          <a:bodyPr wrap="square">
            <a:spAutoFit/>
          </a:bodyPr>
          <a:lstStyle/>
          <a:p>
            <a:endParaRPr lang="en-CA" dirty="0"/>
          </a:p>
        </p:txBody>
      </p:sp>
      <p:sp>
        <p:nvSpPr>
          <p:cNvPr id="13" name="TextBox 12">
            <a:extLst>
              <a:ext uri="{FF2B5EF4-FFF2-40B4-BE49-F238E27FC236}">
                <a16:creationId xmlns:a16="http://schemas.microsoft.com/office/drawing/2014/main" id="{B31F7F68-ACB8-DDE4-AFF0-9D225158D338}"/>
              </a:ext>
            </a:extLst>
          </p:cNvPr>
          <p:cNvSpPr txBox="1"/>
          <p:nvPr/>
        </p:nvSpPr>
        <p:spPr>
          <a:xfrm>
            <a:off x="2207492" y="3720461"/>
            <a:ext cx="17807708" cy="4832092"/>
          </a:xfrm>
          <a:prstGeom prst="rect">
            <a:avLst/>
          </a:prstGeom>
          <a:noFill/>
        </p:spPr>
        <p:txBody>
          <a:bodyPr wrap="square" rtlCol="0">
            <a:spAutoFit/>
          </a:bodyPr>
          <a:lstStyle/>
          <a:p>
            <a:pPr marL="1600200" lvl="2" indent="-685800">
              <a:spcAft>
                <a:spcPts val="1200"/>
              </a:spcAft>
              <a:buFont typeface="Arial" panose="020B0604020202020204" pitchFamily="34" charset="0"/>
              <a:buChar char="•"/>
            </a:pPr>
            <a:r>
              <a:rPr lang="en-US" sz="4800" dirty="0">
                <a:latin typeface="Open Sans" panose="020B0606030504020204" pitchFamily="34" charset="0"/>
                <a:ea typeface="Open Sans" panose="020B0606030504020204" pitchFamily="34" charset="0"/>
                <a:cs typeface="Open Sans" panose="020B0606030504020204" pitchFamily="34" charset="0"/>
              </a:rPr>
              <a:t>Stay up to date with our progress and attend the Statutory Public Meeting on April 15</a:t>
            </a:r>
            <a:r>
              <a:rPr lang="en-US" sz="4800" baseline="30000" dirty="0">
                <a:latin typeface="Open Sans" panose="020B0606030504020204" pitchFamily="34" charset="0"/>
                <a:ea typeface="Open Sans" panose="020B0606030504020204" pitchFamily="34" charset="0"/>
                <a:cs typeface="Open Sans" panose="020B0606030504020204" pitchFamily="34" charset="0"/>
              </a:rPr>
              <a:t>th</a:t>
            </a:r>
            <a:r>
              <a:rPr lang="en-US" sz="4800" dirty="0">
                <a:latin typeface="Open Sans" panose="020B0606030504020204" pitchFamily="34" charset="0"/>
                <a:ea typeface="Open Sans" panose="020B0606030504020204" pitchFamily="34" charset="0"/>
                <a:cs typeface="Open Sans" panose="020B0606030504020204" pitchFamily="34" charset="0"/>
              </a:rPr>
              <a:t>, 2026 at the Essa Administration Centre.</a:t>
            </a:r>
            <a:r>
              <a:rPr lang="en-CA" sz="4800" dirty="0">
                <a:latin typeface="Open Sans" panose="020B0606030504020204" pitchFamily="34" charset="0"/>
                <a:ea typeface="Open Sans" panose="020B0606030504020204" pitchFamily="34" charset="0"/>
                <a:cs typeface="Open Sans" panose="020B0606030504020204" pitchFamily="34" charset="0"/>
              </a:rPr>
              <a:t> </a:t>
            </a:r>
          </a:p>
          <a:p>
            <a:pPr marL="1600200" lvl="2" indent="-685800">
              <a:spcAft>
                <a:spcPts val="1200"/>
              </a:spcAft>
              <a:buFont typeface="Arial" panose="020B0604020202020204" pitchFamily="34" charset="0"/>
              <a:buChar char="•"/>
            </a:pPr>
            <a:r>
              <a:rPr lang="en-CA" sz="4800" dirty="0">
                <a:latin typeface="Open Sans" panose="020B0606030504020204" pitchFamily="34" charset="0"/>
                <a:ea typeface="Open Sans" panose="020B0606030504020204" pitchFamily="34" charset="0"/>
                <a:cs typeface="Open Sans" panose="020B0606030504020204" pitchFamily="34" charset="0"/>
              </a:rPr>
              <a:t>Your input will help shape the final New Official Plan policies and mapping.</a:t>
            </a:r>
          </a:p>
          <a:p>
            <a:pPr marL="1600200" lvl="2" indent="-685800">
              <a:spcAft>
                <a:spcPts val="1200"/>
              </a:spcAft>
              <a:buFont typeface="Arial" panose="020B0604020202020204" pitchFamily="34" charset="0"/>
              <a:buChar char="•"/>
            </a:pPr>
            <a:endParaRPr lang="en-CA" sz="4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Email outline">
            <a:extLst>
              <a:ext uri="{FF2B5EF4-FFF2-40B4-BE49-F238E27FC236}">
                <a16:creationId xmlns:a16="http://schemas.microsoft.com/office/drawing/2014/main" id="{D8C989C3-75BD-18E6-E8B8-AC66453FB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987" y="8699692"/>
            <a:ext cx="1608515" cy="1608515"/>
          </a:xfrm>
          <a:prstGeom prst="rect">
            <a:avLst/>
          </a:prstGeom>
        </p:spPr>
      </p:pic>
      <p:pic>
        <p:nvPicPr>
          <p:cNvPr id="17" name="Graphic 16" descr="Internet outline">
            <a:extLst>
              <a:ext uri="{FF2B5EF4-FFF2-40B4-BE49-F238E27FC236}">
                <a16:creationId xmlns:a16="http://schemas.microsoft.com/office/drawing/2014/main" id="{C38C0240-AF3C-29F1-AB8A-E574C674B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607" y="3517471"/>
            <a:ext cx="2030719" cy="2030719"/>
          </a:xfrm>
          <a:prstGeom prst="rect">
            <a:avLst/>
          </a:prstGeom>
        </p:spPr>
      </p:pic>
      <p:sp>
        <p:nvSpPr>
          <p:cNvPr id="4" name="TextBox 3">
            <a:extLst>
              <a:ext uri="{FF2B5EF4-FFF2-40B4-BE49-F238E27FC236}">
                <a16:creationId xmlns:a16="http://schemas.microsoft.com/office/drawing/2014/main" id="{4C595D8F-FA37-F2AE-B232-3A478998A8FC}"/>
              </a:ext>
            </a:extLst>
          </p:cNvPr>
          <p:cNvSpPr txBox="1"/>
          <p:nvPr/>
        </p:nvSpPr>
        <p:spPr>
          <a:xfrm>
            <a:off x="2207492" y="8665370"/>
            <a:ext cx="18509675" cy="1569660"/>
          </a:xfrm>
          <a:prstGeom prst="rect">
            <a:avLst/>
          </a:prstGeom>
          <a:noFill/>
        </p:spPr>
        <p:txBody>
          <a:bodyPr wrap="square">
            <a:spAutoFit/>
          </a:bodyPr>
          <a:lstStyle/>
          <a:p>
            <a:pPr lvl="2"/>
            <a:r>
              <a:rPr lang="en-US" sz="4800" dirty="0">
                <a:latin typeface="Open Sans" panose="020B0606030504020204" pitchFamily="34" charset="0"/>
                <a:ea typeface="Open Sans" panose="020B0606030504020204" pitchFamily="34" charset="0"/>
                <a:cs typeface="Open Sans" panose="020B0606030504020204" pitchFamily="34" charset="0"/>
              </a:rPr>
              <a:t>You can also share your comments on Draft 2 of the New Official Plan by email: </a:t>
            </a:r>
            <a:r>
              <a:rPr lang="en-US" sz="4800" b="1" dirty="0">
                <a:latin typeface="Open Sans" panose="020B0606030504020204" pitchFamily="34" charset="0"/>
                <a:ea typeface="Open Sans" panose="020B0606030504020204" pitchFamily="34" charset="0"/>
                <a:cs typeface="Open Sans" panose="020B0606030504020204" pitchFamily="34" charset="0"/>
              </a:rPr>
              <a:t>Officialplan@essatownship.on.ca</a:t>
            </a:r>
          </a:p>
        </p:txBody>
      </p:sp>
      <p:sp>
        <p:nvSpPr>
          <p:cNvPr id="6" name="Rectangle: Rounded Corners 5">
            <a:extLst>
              <a:ext uri="{FF2B5EF4-FFF2-40B4-BE49-F238E27FC236}">
                <a16:creationId xmlns:a16="http://schemas.microsoft.com/office/drawing/2014/main" id="{E56AFBE0-4A0E-BC18-7DA4-BECA1DC3C8F9}"/>
              </a:ext>
            </a:extLst>
          </p:cNvPr>
          <p:cNvSpPr/>
          <p:nvPr/>
        </p:nvSpPr>
        <p:spPr>
          <a:xfrm>
            <a:off x="-255903" y="-491264"/>
            <a:ext cx="22457406" cy="3348746"/>
          </a:xfrm>
          <a:prstGeom prst="roundRect">
            <a:avLst>
              <a:gd name="adj" fmla="val 50000"/>
            </a:avLst>
          </a:prstGeom>
          <a:solidFill>
            <a:srgbClr val="0D7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1938" algn="ctr"/>
            <a:r>
              <a:rPr lang="en-US" sz="9600" b="1" dirty="0">
                <a:latin typeface="Proxima Nova Black" panose="02000506030000020004" pitchFamily="50" charset="0"/>
              </a:rPr>
              <a:t>Stay in Touch!</a:t>
            </a:r>
            <a:endParaRPr lang="en-CA" sz="9600" b="1" dirty="0">
              <a:latin typeface="Proxima Nova Black" panose="02000506030000020004" pitchFamily="50" charset="0"/>
            </a:endParaRPr>
          </a:p>
        </p:txBody>
      </p:sp>
      <p:sp>
        <p:nvSpPr>
          <p:cNvPr id="2" name="TextBox 1">
            <a:extLst>
              <a:ext uri="{FF2B5EF4-FFF2-40B4-BE49-F238E27FC236}">
                <a16:creationId xmlns:a16="http://schemas.microsoft.com/office/drawing/2014/main" id="{F36690D2-EC2C-9280-48F3-E5E0A2D6EEBA}"/>
              </a:ext>
            </a:extLst>
          </p:cNvPr>
          <p:cNvSpPr txBox="1"/>
          <p:nvPr/>
        </p:nvSpPr>
        <p:spPr>
          <a:xfrm>
            <a:off x="5842001" y="11222251"/>
            <a:ext cx="11430000" cy="923330"/>
          </a:xfrm>
          <a:prstGeom prst="rect">
            <a:avLst/>
          </a:prstGeom>
          <a:noFill/>
        </p:spPr>
        <p:txBody>
          <a:bodyPr wrap="square">
            <a:spAutoFit/>
          </a:bodyPr>
          <a:lstStyle>
            <a:defPPr>
              <a:defRPr lang="en-US"/>
            </a:defPPr>
            <a:lvl3pPr lvl="2">
              <a:defRPr sz="5400">
                <a:latin typeface="Open Sans" panose="020B0606030504020204" pitchFamily="34" charset="0"/>
                <a:ea typeface="Open Sans" panose="020B0606030504020204" pitchFamily="34" charset="0"/>
                <a:cs typeface="Open Sans" panose="020B0606030504020204" pitchFamily="34" charset="0"/>
              </a:defRPr>
            </a:lvl3pPr>
          </a:lstStyle>
          <a:p>
            <a:r>
              <a:rPr lang="en-US" sz="5400" b="1" dirty="0">
                <a:latin typeface="Open Sans" panose="020B0606030504020204" pitchFamily="34" charset="0"/>
                <a:ea typeface="Open Sans" panose="020B0606030504020204" pitchFamily="34" charset="0"/>
                <a:cs typeface="Open Sans" panose="020B0606030504020204" pitchFamily="34" charset="0"/>
              </a:rPr>
              <a:t>Stay involved and connected!</a:t>
            </a:r>
          </a:p>
        </p:txBody>
      </p:sp>
      <p:sp>
        <p:nvSpPr>
          <p:cNvPr id="3" name="TextBox 2">
            <a:extLst>
              <a:ext uri="{FF2B5EF4-FFF2-40B4-BE49-F238E27FC236}">
                <a16:creationId xmlns:a16="http://schemas.microsoft.com/office/drawing/2014/main" id="{C5BEEA4A-47C2-BDA7-C3B4-4340A7DEC4EA}"/>
              </a:ext>
            </a:extLst>
          </p:cNvPr>
          <p:cNvSpPr txBox="1"/>
          <p:nvPr/>
        </p:nvSpPr>
        <p:spPr>
          <a:xfrm>
            <a:off x="1856508" y="12379665"/>
            <a:ext cx="18509675" cy="861774"/>
          </a:xfrm>
          <a:prstGeom prst="rect">
            <a:avLst/>
          </a:prstGeom>
          <a:noFill/>
        </p:spPr>
        <p:txBody>
          <a:bodyPr wrap="square" rtlCol="0">
            <a:spAutoFit/>
          </a:bodyPr>
          <a:lstStyle/>
          <a:p>
            <a:pPr algn="ctr"/>
            <a:r>
              <a:rPr lang="en-US" sz="5000" b="1" dirty="0">
                <a:latin typeface="Open Sans" panose="020B0606030504020204" pitchFamily="34" charset="0"/>
                <a:ea typeface="Open Sans" panose="020B0606030504020204" pitchFamily="34" charset="0"/>
                <a:cs typeface="Open Sans" panose="020B0606030504020204" pitchFamily="34" charset="0"/>
              </a:rPr>
              <a:t>essatownship.on.ca/official-plan-review/</a:t>
            </a:r>
          </a:p>
        </p:txBody>
      </p:sp>
      <p:sp>
        <p:nvSpPr>
          <p:cNvPr id="7" name="TextBox 6">
            <a:extLst>
              <a:ext uri="{FF2B5EF4-FFF2-40B4-BE49-F238E27FC236}">
                <a16:creationId xmlns:a16="http://schemas.microsoft.com/office/drawing/2014/main" id="{34776572-F2B0-E651-3778-1DF28D6D9E37}"/>
              </a:ext>
            </a:extLst>
          </p:cNvPr>
          <p:cNvSpPr txBox="1"/>
          <p:nvPr/>
        </p:nvSpPr>
        <p:spPr>
          <a:xfrm>
            <a:off x="1730848" y="14007445"/>
            <a:ext cx="20214751" cy="4708981"/>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CA" altLang="en-US" sz="5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Samuel Haniff								Tim Cane</a:t>
            </a:r>
            <a:br>
              <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Manager of Planning						Project Manager</a:t>
            </a:r>
            <a:br>
              <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Township of Essa							SGL Planning and Design</a:t>
            </a:r>
            <a:br>
              <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705-424-9917 x111						705-796-7069</a:t>
            </a:r>
          </a:p>
          <a:p>
            <a:pPr marL="0" marR="0" lvl="0" indent="0" algn="l" defTabSz="914400" rtl="0" eaLnBrk="0" fontAlgn="base" latinLnBrk="0" hangingPunct="0">
              <a:lnSpc>
                <a:spcPct val="100000"/>
              </a:lnSpc>
              <a:spcBef>
                <a:spcPct val="0"/>
              </a:spcBef>
              <a:spcAft>
                <a:spcPct val="0"/>
              </a:spcAft>
              <a:buClrTx/>
              <a:buSzTx/>
              <a:buFontTx/>
              <a:buNone/>
              <a:tabLst/>
              <a:defRPr/>
            </a:pPr>
            <a:r>
              <a:rPr lang="en-CA" altLang="en-US" sz="50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7"/>
              </a:rPr>
              <a:t>shaniff@essatownship.on.ca</a:t>
            </a:r>
            <a:r>
              <a:rPr lang="en-CA" altLang="en-US" sz="5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CA" altLang="en-US" sz="50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8"/>
              </a:rPr>
              <a:t>tcane@sglplanning.ca</a:t>
            </a:r>
            <a:r>
              <a:rPr lang="en-CA" altLang="en-US" sz="5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5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8615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neighborhood&#10;&#10;Description automatically generated with medium confidence">
            <a:extLst>
              <a:ext uri="{FF2B5EF4-FFF2-40B4-BE49-F238E27FC236}">
                <a16:creationId xmlns:a16="http://schemas.microsoft.com/office/drawing/2014/main" id="{4A53A93F-58A2-1E99-86C3-84CE7251D7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33417" y="3288238"/>
            <a:ext cx="32804101" cy="29630162"/>
          </a:xfrm>
          <a:prstGeom prst="rect">
            <a:avLst/>
          </a:prstGeom>
        </p:spPr>
      </p:pic>
      <p:sp>
        <p:nvSpPr>
          <p:cNvPr id="8" name="Oval 7">
            <a:extLst>
              <a:ext uri="{FF2B5EF4-FFF2-40B4-BE49-F238E27FC236}">
                <a16:creationId xmlns:a16="http://schemas.microsoft.com/office/drawing/2014/main" id="{56A253E4-4D62-11FC-E83E-B1C7A3C6D91E}"/>
              </a:ext>
            </a:extLst>
          </p:cNvPr>
          <p:cNvSpPr/>
          <p:nvPr/>
        </p:nvSpPr>
        <p:spPr>
          <a:xfrm>
            <a:off x="1579415" y="13693148"/>
            <a:ext cx="12022285" cy="12022285"/>
          </a:xfrm>
          <a:prstGeom prst="ellipse">
            <a:avLst/>
          </a:prstGeom>
          <a:solidFill>
            <a:srgbClr val="2A74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600" b="1" dirty="0">
                <a:solidFill>
                  <a:schemeClr val="bg1"/>
                </a:solidFill>
                <a:latin typeface="Proxima Nova" panose="02000506030000020004" pitchFamily="50" charset="0"/>
                <a:cs typeface="Arial" panose="020B0604020202020204" pitchFamily="34" charset="0"/>
              </a:rPr>
              <a:t>Why are we </a:t>
            </a:r>
            <a:br>
              <a:rPr lang="en-CA" sz="6600" b="1" dirty="0">
                <a:solidFill>
                  <a:schemeClr val="bg1"/>
                </a:solidFill>
                <a:latin typeface="Proxima Nova" panose="02000506030000020004" pitchFamily="50" charset="0"/>
                <a:cs typeface="Arial" panose="020B0604020202020204" pitchFamily="34" charset="0"/>
              </a:rPr>
            </a:br>
            <a:r>
              <a:rPr lang="en-CA" sz="6600" b="1" dirty="0">
                <a:solidFill>
                  <a:schemeClr val="bg1"/>
                </a:solidFill>
                <a:latin typeface="Proxima Nova" panose="02000506030000020004" pitchFamily="50" charset="0"/>
                <a:cs typeface="Arial" panose="020B0604020202020204" pitchFamily="34" charset="0"/>
              </a:rPr>
              <a:t>doing this?</a:t>
            </a:r>
          </a:p>
          <a:p>
            <a:pPr algn="ctr"/>
            <a:endParaRPr lang="en-US" sz="1800" b="0" i="0" dirty="0">
              <a:solidFill>
                <a:schemeClr val="bg1"/>
              </a:solidFill>
              <a:effectLst/>
              <a:latin typeface="Arial" panose="020B0604020202020204" pitchFamily="34" charset="0"/>
              <a:cs typeface="Arial" panose="020B0604020202020204" pitchFamily="34" charset="0"/>
            </a:endParaRPr>
          </a:p>
          <a:p>
            <a:pPr algn="ctr"/>
            <a:r>
              <a:rPr lang="en-CA"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Township is required to develop policies to guide growth to 2051 and bring our Official Plan into conformity with the latest Provincial guidance.</a:t>
            </a:r>
          </a:p>
          <a:p>
            <a:pPr algn="ctr"/>
            <a:endParaRPr lang="en-CA" dirty="0"/>
          </a:p>
        </p:txBody>
      </p:sp>
      <p:sp>
        <p:nvSpPr>
          <p:cNvPr id="44" name="Rectangle 43">
            <a:extLst>
              <a:ext uri="{FF2B5EF4-FFF2-40B4-BE49-F238E27FC236}">
                <a16:creationId xmlns:a16="http://schemas.microsoft.com/office/drawing/2014/main" id="{C140FB23-9F80-FA81-88CF-2723AA4BE694}"/>
              </a:ext>
            </a:extLst>
          </p:cNvPr>
          <p:cNvSpPr/>
          <p:nvPr/>
        </p:nvSpPr>
        <p:spPr>
          <a:xfrm>
            <a:off x="-4" y="-31962"/>
            <a:ext cx="21945600" cy="3380307"/>
          </a:xfrm>
          <a:prstGeom prst="rect">
            <a:avLst/>
          </a:prstGeom>
          <a:solidFill>
            <a:srgbClr val="D4E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A logo with trees and a yellow ribbon&#10;&#10;Description automatically generated">
            <a:extLst>
              <a:ext uri="{FF2B5EF4-FFF2-40B4-BE49-F238E27FC236}">
                <a16:creationId xmlns:a16="http://schemas.microsoft.com/office/drawing/2014/main" id="{6EB9530C-B688-CC99-D958-BDAB048A5C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65399" y="343619"/>
            <a:ext cx="4626198" cy="4228381"/>
          </a:xfrm>
          <a:prstGeom prst="rect">
            <a:avLst/>
          </a:prstGeom>
        </p:spPr>
      </p:pic>
      <p:cxnSp>
        <p:nvCxnSpPr>
          <p:cNvPr id="34" name="Straight Connector 33">
            <a:extLst>
              <a:ext uri="{FF2B5EF4-FFF2-40B4-BE49-F238E27FC236}">
                <a16:creationId xmlns:a16="http://schemas.microsoft.com/office/drawing/2014/main" id="{2F771406-17FE-F398-1F7E-1FA258F6209B}"/>
              </a:ext>
            </a:extLst>
          </p:cNvPr>
          <p:cNvCxnSpPr>
            <a:cxnSpLocks/>
          </p:cNvCxnSpPr>
          <p:nvPr/>
        </p:nvCxnSpPr>
        <p:spPr>
          <a:xfrm flipV="1">
            <a:off x="29285684" y="-3373253"/>
            <a:ext cx="8645239" cy="7689274"/>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8AD568A-1249-3E90-7DA3-AECE24349521}"/>
              </a:ext>
            </a:extLst>
          </p:cNvPr>
          <p:cNvSpPr/>
          <p:nvPr/>
        </p:nvSpPr>
        <p:spPr>
          <a:xfrm>
            <a:off x="754003" y="5279684"/>
            <a:ext cx="9950661" cy="9950661"/>
          </a:xfrm>
          <a:prstGeom prst="ellipse">
            <a:avLst/>
          </a:prstGeom>
          <a:solidFill>
            <a:srgbClr val="0D7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latin typeface="Proxima Nova" panose="02000506030000020004" pitchFamily="50" charset="0"/>
                <a:cs typeface="Arial" panose="020B0604020202020204" pitchFamily="34" charset="0"/>
              </a:rPr>
              <a:t>What is an </a:t>
            </a:r>
          </a:p>
          <a:p>
            <a:pPr algn="ctr"/>
            <a:r>
              <a:rPr lang="en-US" sz="6600" b="1" dirty="0">
                <a:solidFill>
                  <a:schemeClr val="bg1"/>
                </a:solidFill>
                <a:latin typeface="Proxima Nova" panose="02000506030000020004" pitchFamily="50" charset="0"/>
                <a:cs typeface="Arial" panose="020B0604020202020204" pitchFamily="34" charset="0"/>
              </a:rPr>
              <a:t>Official Plan?</a:t>
            </a:r>
            <a:endParaRPr lang="en-CA" sz="6600" b="1" dirty="0">
              <a:solidFill>
                <a:schemeClr val="bg1"/>
              </a:solidFill>
              <a:latin typeface="Proxima Nova" panose="02000506030000020004" pitchFamily="50" charset="0"/>
              <a:cs typeface="Arial" panose="020B0604020202020204" pitchFamily="34" charset="0"/>
            </a:endParaRPr>
          </a:p>
          <a:p>
            <a:pPr algn="ctr"/>
            <a:endParaRPr lang="en-US" sz="1800" b="0" i="0" dirty="0">
              <a:solidFill>
                <a:schemeClr val="bg1"/>
              </a:solidFill>
              <a:effectLst/>
              <a:latin typeface="Arial" panose="020B0604020202020204" pitchFamily="34" charset="0"/>
              <a:cs typeface="Arial" panose="020B0604020202020204" pitchFamily="34" charset="0"/>
            </a:endParaRPr>
          </a:p>
          <a:p>
            <a:pPr algn="ct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5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key document that lays out where and how we plan to grow into the future, and guides where we live, work, and play. </a:t>
            </a:r>
            <a:endParaRPr lang="en-CA" sz="5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CA" dirty="0"/>
          </a:p>
        </p:txBody>
      </p:sp>
      <p:sp>
        <p:nvSpPr>
          <p:cNvPr id="4" name="Oval 3">
            <a:extLst>
              <a:ext uri="{FF2B5EF4-FFF2-40B4-BE49-F238E27FC236}">
                <a16:creationId xmlns:a16="http://schemas.microsoft.com/office/drawing/2014/main" id="{7FC944FE-7BE6-FB8F-45C6-B6FD0A47A0B7}"/>
              </a:ext>
            </a:extLst>
          </p:cNvPr>
          <p:cNvSpPr/>
          <p:nvPr/>
        </p:nvSpPr>
        <p:spPr>
          <a:xfrm>
            <a:off x="9672380" y="7346372"/>
            <a:ext cx="11425870" cy="1142587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latin typeface="Proxima Nova" panose="02000506030000020004" pitchFamily="50" charset="0"/>
                <a:cs typeface="Arial" panose="020B0604020202020204" pitchFamily="34" charset="0"/>
              </a:rPr>
              <a:t>What is the Township doing?</a:t>
            </a:r>
            <a:endParaRPr lang="en-CA" sz="6600" b="1" dirty="0">
              <a:solidFill>
                <a:schemeClr val="bg1"/>
              </a:solidFill>
              <a:latin typeface="Proxima Nova" panose="02000506030000020004" pitchFamily="50" charset="0"/>
              <a:cs typeface="Arial" panose="020B0604020202020204" pitchFamily="34" charset="0"/>
            </a:endParaRPr>
          </a:p>
          <a:p>
            <a:pPr algn="ctr"/>
            <a:endParaRPr lang="en-CA" sz="4800" dirty="0"/>
          </a:p>
          <a:p>
            <a:pPr algn="ctr"/>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DEVELOPING A NEW OFFICIAL PLAN!!</a:t>
            </a:r>
          </a:p>
          <a:p>
            <a:pPr algn="ctr"/>
            <a:endParaRPr lang="en-US" sz="5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project to update policies and develop a new Official Plan was started in 2020 </a:t>
            </a:r>
            <a:r>
              <a:rPr lang="en-US" sz="5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is on</a:t>
            </a:r>
            <a:r>
              <a:rPr lang="en-US"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going</a:t>
            </a:r>
            <a:endParaRPr lang="en-CA" sz="5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CA" dirty="0"/>
          </a:p>
        </p:txBody>
      </p:sp>
      <p:sp>
        <p:nvSpPr>
          <p:cNvPr id="6" name="TextBox 5">
            <a:extLst>
              <a:ext uri="{FF2B5EF4-FFF2-40B4-BE49-F238E27FC236}">
                <a16:creationId xmlns:a16="http://schemas.microsoft.com/office/drawing/2014/main" id="{675BBF48-91D1-2D80-7E97-F07DA6F5FBC4}"/>
              </a:ext>
            </a:extLst>
          </p:cNvPr>
          <p:cNvSpPr txBox="1"/>
          <p:nvPr/>
        </p:nvSpPr>
        <p:spPr>
          <a:xfrm>
            <a:off x="1319615" y="528789"/>
            <a:ext cx="15811392" cy="3631763"/>
          </a:xfrm>
          <a:prstGeom prst="rect">
            <a:avLst/>
          </a:prstGeom>
          <a:noFill/>
        </p:spPr>
        <p:txBody>
          <a:bodyPr wrap="square" rtlCol="0">
            <a:spAutoFit/>
          </a:bodyPr>
          <a:lstStyle/>
          <a:p>
            <a:r>
              <a:rPr lang="en-CA" sz="11500" b="1" dirty="0">
                <a:solidFill>
                  <a:srgbClr val="0D713D"/>
                </a:solidFill>
                <a:latin typeface="Proxima Nova" panose="02000506030000020004"/>
                <a:ea typeface="Open Sans" panose="020B0606030504020204" pitchFamily="34" charset="0"/>
                <a:cs typeface="Open Sans" panose="020B0606030504020204" pitchFamily="34" charset="0"/>
              </a:rPr>
              <a:t>Township of Essa</a:t>
            </a:r>
          </a:p>
          <a:p>
            <a:r>
              <a:rPr lang="en-CA" sz="11500" b="1" dirty="0">
                <a:solidFill>
                  <a:srgbClr val="0D713D"/>
                </a:solidFill>
                <a:latin typeface="Proxima Nova" panose="02000506030000020004"/>
                <a:ea typeface="Open Sans" panose="020B0606030504020204" pitchFamily="34" charset="0"/>
                <a:cs typeface="Open Sans" panose="020B0606030504020204" pitchFamily="34" charset="0"/>
              </a:rPr>
              <a:t>New Official Plan</a:t>
            </a:r>
          </a:p>
        </p:txBody>
      </p:sp>
      <p:sp>
        <p:nvSpPr>
          <p:cNvPr id="5" name="Rectangle: Rounded Corners 4">
            <a:extLst>
              <a:ext uri="{FF2B5EF4-FFF2-40B4-BE49-F238E27FC236}">
                <a16:creationId xmlns:a16="http://schemas.microsoft.com/office/drawing/2014/main" id="{3B536431-3E56-CD52-4EB0-40094751CFBD}"/>
              </a:ext>
            </a:extLst>
          </p:cNvPr>
          <p:cNvSpPr/>
          <p:nvPr/>
        </p:nvSpPr>
        <p:spPr>
          <a:xfrm>
            <a:off x="-3" y="25270691"/>
            <a:ext cx="21945604" cy="8562110"/>
          </a:xfrm>
          <a:prstGeom prst="roundRect">
            <a:avLst/>
          </a:prstGeom>
          <a:solidFill>
            <a:srgbClr val="B1D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FEBC296D-52F8-282E-5018-82E281F7B617}"/>
              </a:ext>
            </a:extLst>
          </p:cNvPr>
          <p:cNvSpPr txBox="1"/>
          <p:nvPr/>
        </p:nvSpPr>
        <p:spPr>
          <a:xfrm>
            <a:off x="1579415" y="26035459"/>
            <a:ext cx="18880285" cy="6001643"/>
          </a:xfrm>
          <a:prstGeom prst="rect">
            <a:avLst/>
          </a:prstGeom>
          <a:noFill/>
        </p:spPr>
        <p:txBody>
          <a:bodyPr wrap="square">
            <a:spAutoFit/>
          </a:bodyPr>
          <a:lstStyle/>
          <a:p>
            <a:pPr algn="ctr"/>
            <a:r>
              <a:rPr lang="en-CA" sz="6600" b="1" dirty="0">
                <a:latin typeface="Proxima Nova" panose="02000506030000020004" pitchFamily="50" charset="0"/>
              </a:rPr>
              <a:t>Let’s talk about the next 25 years</a:t>
            </a:r>
          </a:p>
          <a:p>
            <a:pPr algn="ctr"/>
            <a:r>
              <a:rPr lang="en-CA" sz="5400" dirty="0">
                <a:latin typeface="Open Sans" panose="020B0606030504020204" pitchFamily="34" charset="0"/>
                <a:ea typeface="Open Sans" panose="020B0606030504020204" pitchFamily="34" charset="0"/>
                <a:cs typeface="Open Sans" panose="020B0606030504020204" pitchFamily="34" charset="0"/>
              </a:rPr>
              <a:t>The Township is projected to grow more than 30% by 2051, adding close to 11,000 new residents and over 3,700 new jobs. Let’s talk about how and where we plan to grow! </a:t>
            </a:r>
          </a:p>
          <a:p>
            <a:pPr algn="ctr"/>
            <a:r>
              <a:rPr lang="en-CA" sz="5400" b="1" dirty="0">
                <a:latin typeface="Open Sans" panose="020B0606030504020204" pitchFamily="34" charset="0"/>
                <a:ea typeface="Open Sans" panose="020B0606030504020204" pitchFamily="34" charset="0"/>
                <a:cs typeface="Open Sans" panose="020B0606030504020204" pitchFamily="34" charset="0"/>
              </a:rPr>
              <a:t>Your input will help shape the directions and policies for the New Official Plan.</a:t>
            </a:r>
          </a:p>
          <a:p>
            <a:pPr algn="ctr"/>
            <a:endParaRPr lang="en-CA" sz="4800" dirty="0"/>
          </a:p>
        </p:txBody>
      </p:sp>
    </p:spTree>
    <p:extLst>
      <p:ext uri="{BB962C8B-B14F-4D97-AF65-F5344CB8AC3E}">
        <p14:creationId xmlns:p14="http://schemas.microsoft.com/office/powerpoint/2010/main" val="18399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8D440AA5-5E31-FEDC-8E63-6234E7F9CAE6}"/>
              </a:ext>
            </a:extLst>
          </p:cNvPr>
          <p:cNvSpPr/>
          <p:nvPr/>
        </p:nvSpPr>
        <p:spPr>
          <a:xfrm>
            <a:off x="-645886" y="-455558"/>
            <a:ext cx="23237371" cy="3927468"/>
          </a:xfrm>
          <a:prstGeom prst="roundRect">
            <a:avLst>
              <a:gd name="adj" fmla="val 37954"/>
            </a:avLst>
          </a:prstGeom>
          <a:solidFill>
            <a:srgbClr val="0D7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latin typeface="Proxima Nova Black" panose="02000506030000020004" pitchFamily="50" charset="0"/>
              </a:rPr>
              <a:t>Five Key Themes for the New Official Plan</a:t>
            </a:r>
            <a:endParaRPr lang="en-CA" sz="7200" b="1" dirty="0">
              <a:latin typeface="Proxima Nova Black" panose="02000506030000020004" pitchFamily="50" charset="0"/>
            </a:endParaRPr>
          </a:p>
        </p:txBody>
      </p:sp>
      <p:grpSp>
        <p:nvGrpSpPr>
          <p:cNvPr id="27" name="Group 26">
            <a:extLst>
              <a:ext uri="{FF2B5EF4-FFF2-40B4-BE49-F238E27FC236}">
                <a16:creationId xmlns:a16="http://schemas.microsoft.com/office/drawing/2014/main" id="{3E3CDF28-58EF-A540-B930-ADD7DE2E249B}"/>
              </a:ext>
            </a:extLst>
          </p:cNvPr>
          <p:cNvGrpSpPr/>
          <p:nvPr/>
        </p:nvGrpSpPr>
        <p:grpSpPr>
          <a:xfrm>
            <a:off x="1102906" y="4527115"/>
            <a:ext cx="5200181" cy="26883109"/>
            <a:chOff x="1102906" y="4527115"/>
            <a:chExt cx="5200181" cy="26883109"/>
          </a:xfrm>
        </p:grpSpPr>
        <p:pic>
          <p:nvPicPr>
            <p:cNvPr id="21" name="Picture 20">
              <a:extLst>
                <a:ext uri="{FF2B5EF4-FFF2-40B4-BE49-F238E27FC236}">
                  <a16:creationId xmlns:a16="http://schemas.microsoft.com/office/drawing/2014/main" id="{65D2C39F-B090-F2D8-ABF2-36611059218E}"/>
                </a:ext>
              </a:extLst>
            </p:cNvPr>
            <p:cNvPicPr>
              <a:picLocks noChangeAspect="1"/>
            </p:cNvPicPr>
            <p:nvPr/>
          </p:nvPicPr>
          <p:blipFill>
            <a:blip r:embed="rId2">
              <a:duotone>
                <a:srgbClr val="00BCD0">
                  <a:shade val="45000"/>
                  <a:satMod val="135000"/>
                </a:srgbClr>
                <a:prstClr val="white"/>
              </a:duotone>
            </a:blip>
            <a:stretch>
              <a:fillRect/>
            </a:stretch>
          </p:blipFill>
          <p:spPr>
            <a:xfrm>
              <a:off x="1102906" y="4527115"/>
              <a:ext cx="5078304" cy="5078304"/>
            </a:xfrm>
            <a:prstGeom prst="rect">
              <a:avLst/>
            </a:prstGeom>
          </p:spPr>
        </p:pic>
        <p:pic>
          <p:nvPicPr>
            <p:cNvPr id="5" name="Picture 4">
              <a:extLst>
                <a:ext uri="{FF2B5EF4-FFF2-40B4-BE49-F238E27FC236}">
                  <a16:creationId xmlns:a16="http://schemas.microsoft.com/office/drawing/2014/main" id="{E1A914B1-E0BF-D238-D385-B0656D6F677D}"/>
                </a:ext>
              </a:extLst>
            </p:cNvPr>
            <p:cNvPicPr>
              <a:picLocks noChangeAspect="1"/>
            </p:cNvPicPr>
            <p:nvPr/>
          </p:nvPicPr>
          <p:blipFill>
            <a:blip r:embed="rId3"/>
            <a:stretch>
              <a:fillRect/>
            </a:stretch>
          </p:blipFill>
          <p:spPr>
            <a:xfrm>
              <a:off x="1127448" y="9865334"/>
              <a:ext cx="5074039" cy="5078304"/>
            </a:xfrm>
            <a:prstGeom prst="rect">
              <a:avLst/>
            </a:prstGeom>
          </p:spPr>
        </p:pic>
        <p:grpSp>
          <p:nvGrpSpPr>
            <p:cNvPr id="17" name="Group 16">
              <a:extLst>
                <a:ext uri="{FF2B5EF4-FFF2-40B4-BE49-F238E27FC236}">
                  <a16:creationId xmlns:a16="http://schemas.microsoft.com/office/drawing/2014/main" id="{A505222F-5799-4575-453A-7D9763235B0D}"/>
                </a:ext>
              </a:extLst>
            </p:cNvPr>
            <p:cNvGrpSpPr/>
            <p:nvPr/>
          </p:nvGrpSpPr>
          <p:grpSpPr>
            <a:xfrm>
              <a:off x="1229047" y="15303396"/>
              <a:ext cx="5074040" cy="5078304"/>
              <a:chOff x="1030114" y="14167623"/>
              <a:chExt cx="4834020" cy="4834020"/>
            </a:xfrm>
          </p:grpSpPr>
          <p:sp>
            <p:nvSpPr>
              <p:cNvPr id="7" name="Oval 6">
                <a:extLst>
                  <a:ext uri="{FF2B5EF4-FFF2-40B4-BE49-F238E27FC236}">
                    <a16:creationId xmlns:a16="http://schemas.microsoft.com/office/drawing/2014/main" id="{C4B064D1-DF73-66E4-6D82-9AEE9F378257}"/>
                  </a:ext>
                </a:extLst>
              </p:cNvPr>
              <p:cNvSpPr/>
              <p:nvPr/>
            </p:nvSpPr>
            <p:spPr>
              <a:xfrm>
                <a:off x="1030114" y="14167623"/>
                <a:ext cx="4834020" cy="483402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A black and white image of a tree and a building&#10;&#10;Description automatically generated">
                <a:extLst>
                  <a:ext uri="{FF2B5EF4-FFF2-40B4-BE49-F238E27FC236}">
                    <a16:creationId xmlns:a16="http://schemas.microsoft.com/office/drawing/2014/main" id="{DAE63ADE-D152-5E2F-E6AA-CF9D807F2B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6522" y="15121096"/>
                <a:ext cx="3834015" cy="3028091"/>
              </a:xfrm>
              <a:prstGeom prst="rect">
                <a:avLst/>
              </a:prstGeom>
            </p:spPr>
          </p:pic>
        </p:grpSp>
        <p:grpSp>
          <p:nvGrpSpPr>
            <p:cNvPr id="15" name="Group 14">
              <a:extLst>
                <a:ext uri="{FF2B5EF4-FFF2-40B4-BE49-F238E27FC236}">
                  <a16:creationId xmlns:a16="http://schemas.microsoft.com/office/drawing/2014/main" id="{57D46A3C-7099-026E-974D-6D1975DDD605}"/>
                </a:ext>
              </a:extLst>
            </p:cNvPr>
            <p:cNvGrpSpPr/>
            <p:nvPr/>
          </p:nvGrpSpPr>
          <p:grpSpPr>
            <a:xfrm>
              <a:off x="1195467" y="26331920"/>
              <a:ext cx="5074039" cy="5078304"/>
              <a:chOff x="4681534" y="2971800"/>
              <a:chExt cx="1459741" cy="1459741"/>
            </a:xfrm>
          </p:grpSpPr>
          <p:sp>
            <p:nvSpPr>
              <p:cNvPr id="12" name="Oval 11">
                <a:extLst>
                  <a:ext uri="{FF2B5EF4-FFF2-40B4-BE49-F238E27FC236}">
                    <a16:creationId xmlns:a16="http://schemas.microsoft.com/office/drawing/2014/main" id="{5A8A1106-1201-15BC-DD66-A59133C6F32B}"/>
                  </a:ext>
                </a:extLst>
              </p:cNvPr>
              <p:cNvSpPr/>
              <p:nvPr/>
            </p:nvSpPr>
            <p:spPr>
              <a:xfrm>
                <a:off x="4681534" y="2971800"/>
                <a:ext cx="1459741" cy="1459741"/>
              </a:xfrm>
              <a:prstGeom prst="ellipse">
                <a:avLst/>
              </a:prstGeom>
              <a:solidFill>
                <a:srgbClr val="E36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A white marker on a black background&#10;&#10;Description automatically generated">
                <a:extLst>
                  <a:ext uri="{FF2B5EF4-FFF2-40B4-BE49-F238E27FC236}">
                    <a16:creationId xmlns:a16="http://schemas.microsoft.com/office/drawing/2014/main" id="{4C7997AF-4E27-DC1C-30E5-CDBBBCB64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3398" y="3147673"/>
                <a:ext cx="1024477" cy="1104292"/>
              </a:xfrm>
              <a:prstGeom prst="rect">
                <a:avLst/>
              </a:prstGeom>
            </p:spPr>
          </p:pic>
          <p:sp>
            <p:nvSpPr>
              <p:cNvPr id="14" name="Oval 13">
                <a:extLst>
                  <a:ext uri="{FF2B5EF4-FFF2-40B4-BE49-F238E27FC236}">
                    <a16:creationId xmlns:a16="http://schemas.microsoft.com/office/drawing/2014/main" id="{099998CB-A3AD-7B0F-1DF6-F7715B51E39A}"/>
                  </a:ext>
                </a:extLst>
              </p:cNvPr>
              <p:cNvSpPr/>
              <p:nvPr/>
            </p:nvSpPr>
            <p:spPr>
              <a:xfrm>
                <a:off x="5367337" y="3215645"/>
                <a:ext cx="276225" cy="276225"/>
              </a:xfrm>
              <a:prstGeom prst="ellipse">
                <a:avLst/>
              </a:prstGeom>
              <a:solidFill>
                <a:srgbClr val="E36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6" name="Picture 5">
              <a:extLst>
                <a:ext uri="{FF2B5EF4-FFF2-40B4-BE49-F238E27FC236}">
                  <a16:creationId xmlns:a16="http://schemas.microsoft.com/office/drawing/2014/main" id="{F669EE53-673D-0F58-4BB5-82D37A50E8B7}"/>
                </a:ext>
              </a:extLst>
            </p:cNvPr>
            <p:cNvPicPr>
              <a:picLocks noChangeAspect="1"/>
            </p:cNvPicPr>
            <p:nvPr/>
          </p:nvPicPr>
          <p:blipFill>
            <a:blip r:embed="rId6"/>
            <a:stretch>
              <a:fillRect/>
            </a:stretch>
          </p:blipFill>
          <p:spPr>
            <a:xfrm>
              <a:off x="1102906" y="20843058"/>
              <a:ext cx="5074039" cy="5078304"/>
            </a:xfrm>
            <a:prstGeom prst="rect">
              <a:avLst/>
            </a:prstGeom>
          </p:spPr>
        </p:pic>
      </p:grpSp>
      <p:sp>
        <p:nvSpPr>
          <p:cNvPr id="22" name="TextBox 21">
            <a:extLst>
              <a:ext uri="{FF2B5EF4-FFF2-40B4-BE49-F238E27FC236}">
                <a16:creationId xmlns:a16="http://schemas.microsoft.com/office/drawing/2014/main" id="{F42218D0-A539-497E-937D-0F6B972EAA45}"/>
              </a:ext>
            </a:extLst>
          </p:cNvPr>
          <p:cNvSpPr txBox="1"/>
          <p:nvPr/>
        </p:nvSpPr>
        <p:spPr>
          <a:xfrm>
            <a:off x="6979378" y="5205875"/>
            <a:ext cx="14180179" cy="3231654"/>
          </a:xfrm>
          <a:prstGeom prst="rect">
            <a:avLst/>
          </a:prstGeom>
          <a:noFill/>
        </p:spPr>
        <p:txBody>
          <a:bodyPr wrap="square" rtlCol="0">
            <a:spAutoFit/>
          </a:bodyPr>
          <a:lstStyle/>
          <a:p>
            <a:r>
              <a:rPr lang="en-CA" sz="5400" b="1" dirty="0">
                <a:latin typeface="Open Sans" panose="020B0606030504020204" pitchFamily="34" charset="0"/>
                <a:ea typeface="Open Sans" panose="020B0606030504020204" pitchFamily="34" charset="0"/>
                <a:cs typeface="Open Sans" panose="020B0606030504020204" pitchFamily="34" charset="0"/>
              </a:rPr>
              <a:t>Rural Essa – </a:t>
            </a:r>
            <a:br>
              <a:rPr lang="en-CA" sz="5400" b="1" dirty="0">
                <a:latin typeface="Open Sans" panose="020B0606030504020204" pitchFamily="34" charset="0"/>
                <a:ea typeface="Open Sans" panose="020B0606030504020204" pitchFamily="34" charset="0"/>
                <a:cs typeface="Open Sans" panose="020B0606030504020204" pitchFamily="34" charset="0"/>
              </a:rPr>
            </a:br>
            <a:r>
              <a:rPr lang="en-CA" sz="5400" b="1" dirty="0">
                <a:latin typeface="Open Sans" panose="020B0606030504020204" pitchFamily="34" charset="0"/>
                <a:ea typeface="Open Sans" panose="020B0606030504020204" pitchFamily="34" charset="0"/>
                <a:cs typeface="Open Sans" panose="020B0606030504020204" pitchFamily="34" charset="0"/>
              </a:rPr>
              <a:t>Farmland</a:t>
            </a:r>
          </a:p>
          <a:p>
            <a:r>
              <a:rPr lang="en-CA" sz="4800" dirty="0">
                <a:latin typeface="Open Sans" panose="020B0606030504020204" pitchFamily="34" charset="0"/>
                <a:ea typeface="Open Sans" panose="020B0606030504020204" pitchFamily="34" charset="0"/>
                <a:cs typeface="Open Sans" panose="020B0606030504020204" pitchFamily="34" charset="0"/>
              </a:rPr>
              <a:t>Planning for the protection of farmland and growth of the agri-food industry in Essa</a:t>
            </a:r>
          </a:p>
        </p:txBody>
      </p:sp>
      <p:sp>
        <p:nvSpPr>
          <p:cNvPr id="23" name="TextBox 22">
            <a:extLst>
              <a:ext uri="{FF2B5EF4-FFF2-40B4-BE49-F238E27FC236}">
                <a16:creationId xmlns:a16="http://schemas.microsoft.com/office/drawing/2014/main" id="{C0A149E3-D377-775B-B764-7A94301BA04F}"/>
              </a:ext>
            </a:extLst>
          </p:cNvPr>
          <p:cNvSpPr txBox="1"/>
          <p:nvPr/>
        </p:nvSpPr>
        <p:spPr>
          <a:xfrm>
            <a:off x="6971228" y="10618669"/>
            <a:ext cx="14180178" cy="3416320"/>
          </a:xfrm>
          <a:prstGeom prst="rect">
            <a:avLst/>
          </a:prstGeom>
          <a:noFill/>
        </p:spPr>
        <p:txBody>
          <a:bodyPr wrap="square" rtlCol="0">
            <a:spAutoFit/>
          </a:bodyPr>
          <a:lstStyle/>
          <a:p>
            <a:r>
              <a:rPr lang="en-CA" sz="5400" b="1" dirty="0">
                <a:latin typeface="Open Sans" panose="020B0606030504020204" pitchFamily="34" charset="0"/>
                <a:ea typeface="Open Sans" panose="020B0606030504020204" pitchFamily="34" charset="0"/>
                <a:cs typeface="Open Sans" panose="020B0606030504020204" pitchFamily="34" charset="0"/>
              </a:rPr>
              <a:t>Natural Essa – </a:t>
            </a:r>
            <a:br>
              <a:rPr lang="en-CA" sz="5400" b="1" dirty="0">
                <a:latin typeface="Open Sans" panose="020B0606030504020204" pitchFamily="34" charset="0"/>
                <a:ea typeface="Open Sans" panose="020B0606030504020204" pitchFamily="34" charset="0"/>
                <a:cs typeface="Open Sans" panose="020B0606030504020204" pitchFamily="34" charset="0"/>
              </a:rPr>
            </a:br>
            <a:r>
              <a:rPr lang="en-CA" sz="5400" b="1" dirty="0">
                <a:latin typeface="Open Sans" panose="020B0606030504020204" pitchFamily="34" charset="0"/>
                <a:ea typeface="Open Sans" panose="020B0606030504020204" pitchFamily="34" charset="0"/>
                <a:cs typeface="Open Sans" panose="020B0606030504020204" pitchFamily="34" charset="0"/>
              </a:rPr>
              <a:t>Protecting the Environment</a:t>
            </a:r>
          </a:p>
          <a:p>
            <a:r>
              <a:rPr lang="en-CA" sz="4800" dirty="0">
                <a:latin typeface="Open Sans" panose="020B0606030504020204" pitchFamily="34" charset="0"/>
                <a:ea typeface="Open Sans" panose="020B0606030504020204" pitchFamily="34" charset="0"/>
                <a:cs typeface="Open Sans" panose="020B0606030504020204" pitchFamily="34" charset="0"/>
              </a:rPr>
              <a:t>Protecting nature and directing development away from sensitive environmental areas</a:t>
            </a:r>
          </a:p>
          <a:p>
            <a:endParaRPr lang="en-CA"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F9B549BC-6203-D152-2726-9341D9FE8391}"/>
              </a:ext>
            </a:extLst>
          </p:cNvPr>
          <p:cNvSpPr txBox="1"/>
          <p:nvPr/>
        </p:nvSpPr>
        <p:spPr>
          <a:xfrm>
            <a:off x="6979377" y="15416233"/>
            <a:ext cx="13732911" cy="4154984"/>
          </a:xfrm>
          <a:prstGeom prst="rect">
            <a:avLst/>
          </a:prstGeom>
          <a:noFill/>
        </p:spPr>
        <p:txBody>
          <a:bodyPr wrap="square" rtlCol="0">
            <a:spAutoFit/>
          </a:bodyPr>
          <a:lstStyle/>
          <a:p>
            <a:r>
              <a:rPr lang="en-CA" sz="5400" b="1" dirty="0">
                <a:latin typeface="Open Sans" panose="020B0606030504020204" pitchFamily="34" charset="0"/>
                <a:ea typeface="Open Sans" panose="020B0606030504020204" pitchFamily="34" charset="0"/>
                <a:cs typeface="Open Sans" panose="020B0606030504020204" pitchFamily="34" charset="0"/>
              </a:rPr>
              <a:t>Growing Essa – </a:t>
            </a:r>
            <a:br>
              <a:rPr lang="en-CA" sz="5400" b="1" dirty="0">
                <a:latin typeface="Open Sans" panose="020B0606030504020204" pitchFamily="34" charset="0"/>
                <a:ea typeface="Open Sans" panose="020B0606030504020204" pitchFamily="34" charset="0"/>
                <a:cs typeface="Open Sans" panose="020B0606030504020204" pitchFamily="34" charset="0"/>
              </a:rPr>
            </a:br>
            <a:r>
              <a:rPr lang="en-CA" sz="5400" b="1" dirty="0">
                <a:latin typeface="Open Sans" panose="020B0606030504020204" pitchFamily="34" charset="0"/>
                <a:ea typeface="Open Sans" panose="020B0606030504020204" pitchFamily="34" charset="0"/>
                <a:cs typeface="Open Sans" panose="020B0606030504020204" pitchFamily="34" charset="0"/>
              </a:rPr>
              <a:t>Housing and Jobs</a:t>
            </a:r>
          </a:p>
          <a:p>
            <a:r>
              <a:rPr lang="en-CA" sz="4800" dirty="0">
                <a:latin typeface="Open Sans" panose="020B0606030504020204" pitchFamily="34" charset="0"/>
                <a:ea typeface="Open Sans" panose="020B0606030504020204" pitchFamily="34" charset="0"/>
                <a:cs typeface="Open Sans" panose="020B0606030504020204" pitchFamily="34" charset="0"/>
              </a:rPr>
              <a:t>Providing support for a range of housing types and more opportunities for business and job growth</a:t>
            </a:r>
          </a:p>
          <a:p>
            <a:endParaRPr lang="en-CA"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A7A066E2-E205-646C-3421-6F41EFA1590C}"/>
              </a:ext>
            </a:extLst>
          </p:cNvPr>
          <p:cNvSpPr txBox="1"/>
          <p:nvPr/>
        </p:nvSpPr>
        <p:spPr>
          <a:xfrm>
            <a:off x="6971228" y="21181748"/>
            <a:ext cx="13741060" cy="4801314"/>
          </a:xfrm>
          <a:prstGeom prst="rect">
            <a:avLst/>
          </a:prstGeom>
          <a:noFill/>
        </p:spPr>
        <p:txBody>
          <a:bodyPr wrap="square" rtlCol="0">
            <a:spAutoFit/>
          </a:bodyPr>
          <a:lstStyle/>
          <a:p>
            <a:r>
              <a:rPr lang="en-CA" sz="5400" b="1" dirty="0">
                <a:latin typeface="Open Sans" panose="020B0606030504020204" pitchFamily="34" charset="0"/>
                <a:ea typeface="Open Sans" panose="020B0606030504020204" pitchFamily="34" charset="0"/>
                <a:cs typeface="Open Sans" panose="020B0606030504020204" pitchFamily="34" charset="0"/>
              </a:rPr>
              <a:t>Resilient Essa – </a:t>
            </a:r>
            <a:br>
              <a:rPr lang="en-CA" sz="5400" b="1" dirty="0">
                <a:latin typeface="Open Sans" panose="020B0606030504020204" pitchFamily="34" charset="0"/>
                <a:ea typeface="Open Sans" panose="020B0606030504020204" pitchFamily="34" charset="0"/>
                <a:cs typeface="Open Sans" panose="020B0606030504020204" pitchFamily="34" charset="0"/>
              </a:rPr>
            </a:br>
            <a:r>
              <a:rPr lang="en-CA" sz="5400" b="1" dirty="0">
                <a:latin typeface="Open Sans" panose="020B0606030504020204" pitchFamily="34" charset="0"/>
                <a:ea typeface="Open Sans" panose="020B0606030504020204" pitchFamily="34" charset="0"/>
                <a:cs typeface="Open Sans" panose="020B0606030504020204" pitchFamily="34" charset="0"/>
              </a:rPr>
              <a:t>Services and places and spaces to play and gather</a:t>
            </a:r>
          </a:p>
          <a:p>
            <a:r>
              <a:rPr lang="en-CA" sz="4800" dirty="0">
                <a:latin typeface="Open Sans" panose="020B0606030504020204" pitchFamily="34" charset="0"/>
                <a:ea typeface="Open Sans" panose="020B0606030504020204" pitchFamily="34" charset="0"/>
                <a:cs typeface="Open Sans" panose="020B0606030504020204" pitchFamily="34" charset="0"/>
              </a:rPr>
              <a:t>Planning for healthy, walkable communities, with a range of parks and open spaces, libraries, and recreational areas.</a:t>
            </a:r>
            <a:endParaRPr lang="en-CA"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F6AE52B8-34BE-94DA-82A9-18704E10EF65}"/>
              </a:ext>
            </a:extLst>
          </p:cNvPr>
          <p:cNvSpPr txBox="1"/>
          <p:nvPr/>
        </p:nvSpPr>
        <p:spPr>
          <a:xfrm>
            <a:off x="6971228" y="27143799"/>
            <a:ext cx="14180178" cy="4801314"/>
          </a:xfrm>
          <a:prstGeom prst="rect">
            <a:avLst/>
          </a:prstGeom>
          <a:noFill/>
        </p:spPr>
        <p:txBody>
          <a:bodyPr wrap="square" rtlCol="0">
            <a:spAutoFit/>
          </a:bodyPr>
          <a:lstStyle>
            <a:defPPr>
              <a:defRPr lang="en-US"/>
            </a:defPPr>
            <a:lvl1pPr>
              <a:defRPr sz="5400" b="1">
                <a:latin typeface="Open Sans" panose="020B0606030504020204" pitchFamily="34" charset="0"/>
                <a:ea typeface="Open Sans" panose="020B0606030504020204" pitchFamily="34" charset="0"/>
                <a:cs typeface="Open Sans" panose="020B0606030504020204" pitchFamily="34" charset="0"/>
              </a:defRPr>
            </a:lvl1pPr>
          </a:lstStyle>
          <a:p>
            <a:r>
              <a:rPr lang="en-CA" dirty="0"/>
              <a:t>Connecting Essa – </a:t>
            </a:r>
            <a:br>
              <a:rPr lang="en-CA" dirty="0"/>
            </a:br>
            <a:r>
              <a:rPr lang="en-CA" dirty="0"/>
              <a:t>How we move through the community</a:t>
            </a:r>
          </a:p>
          <a:p>
            <a:r>
              <a:rPr lang="en-CA" sz="4800" b="0" dirty="0"/>
              <a:t>Designing for streets to support different ways to travel through the community including by car, bus, walking, or rolling</a:t>
            </a:r>
          </a:p>
          <a:p>
            <a:endParaRPr lang="en-CA" dirty="0"/>
          </a:p>
        </p:txBody>
      </p:sp>
    </p:spTree>
    <p:extLst>
      <p:ext uri="{BB962C8B-B14F-4D97-AF65-F5344CB8AC3E}">
        <p14:creationId xmlns:p14="http://schemas.microsoft.com/office/powerpoint/2010/main" val="283153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9BC15FC9-186C-5BB4-5163-697267B25FE5}"/>
              </a:ext>
            </a:extLst>
          </p:cNvPr>
          <p:cNvCxnSpPr>
            <a:cxnSpLocks/>
          </p:cNvCxnSpPr>
          <p:nvPr/>
        </p:nvCxnSpPr>
        <p:spPr>
          <a:xfrm>
            <a:off x="12804359" y="11178674"/>
            <a:ext cx="0" cy="2072605"/>
          </a:xfrm>
          <a:prstGeom prst="line">
            <a:avLst/>
          </a:prstGeom>
          <a:ln w="5715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7A163201-F4CD-BC63-8C32-DDA7722DC0E3}"/>
              </a:ext>
            </a:extLst>
          </p:cNvPr>
          <p:cNvSpPr/>
          <p:nvPr/>
        </p:nvSpPr>
        <p:spPr>
          <a:xfrm>
            <a:off x="11357380" y="22484086"/>
            <a:ext cx="9998559" cy="9850111"/>
          </a:xfrm>
          <a:custGeom>
            <a:avLst/>
            <a:gdLst>
              <a:gd name="connsiteX0" fmla="*/ 0 w 9998559"/>
              <a:gd name="connsiteY0" fmla="*/ 0 h 9850111"/>
              <a:gd name="connsiteX1" fmla="*/ 588151 w 9998559"/>
              <a:gd name="connsiteY1" fmla="*/ 0 h 9850111"/>
              <a:gd name="connsiteX2" fmla="*/ 1176301 w 9998559"/>
              <a:gd name="connsiteY2" fmla="*/ 0 h 9850111"/>
              <a:gd name="connsiteX3" fmla="*/ 1564480 w 9998559"/>
              <a:gd name="connsiteY3" fmla="*/ 0 h 9850111"/>
              <a:gd name="connsiteX4" fmla="*/ 2352602 w 9998559"/>
              <a:gd name="connsiteY4" fmla="*/ 0 h 9850111"/>
              <a:gd name="connsiteX5" fmla="*/ 2740781 w 9998559"/>
              <a:gd name="connsiteY5" fmla="*/ 0 h 9850111"/>
              <a:gd name="connsiteX6" fmla="*/ 3028975 w 9998559"/>
              <a:gd name="connsiteY6" fmla="*/ 0 h 9850111"/>
              <a:gd name="connsiteX7" fmla="*/ 3517140 w 9998559"/>
              <a:gd name="connsiteY7" fmla="*/ 0 h 9850111"/>
              <a:gd name="connsiteX8" fmla="*/ 4305262 w 9998559"/>
              <a:gd name="connsiteY8" fmla="*/ 0 h 9850111"/>
              <a:gd name="connsiteX9" fmla="*/ 4993398 w 9998559"/>
              <a:gd name="connsiteY9" fmla="*/ 0 h 9850111"/>
              <a:gd name="connsiteX10" fmla="*/ 5681534 w 9998559"/>
              <a:gd name="connsiteY10" fmla="*/ 0 h 9850111"/>
              <a:gd name="connsiteX11" fmla="*/ 6069713 w 9998559"/>
              <a:gd name="connsiteY11" fmla="*/ 0 h 9850111"/>
              <a:gd name="connsiteX12" fmla="*/ 6757850 w 9998559"/>
              <a:gd name="connsiteY12" fmla="*/ 0 h 9850111"/>
              <a:gd name="connsiteX13" fmla="*/ 7545971 w 9998559"/>
              <a:gd name="connsiteY13" fmla="*/ 0 h 9850111"/>
              <a:gd name="connsiteX14" fmla="*/ 8034136 w 9998559"/>
              <a:gd name="connsiteY14" fmla="*/ 0 h 9850111"/>
              <a:gd name="connsiteX15" fmla="*/ 8422316 w 9998559"/>
              <a:gd name="connsiteY15" fmla="*/ 0 h 9850111"/>
              <a:gd name="connsiteX16" fmla="*/ 9110452 w 9998559"/>
              <a:gd name="connsiteY16" fmla="*/ 0 h 9850111"/>
              <a:gd name="connsiteX17" fmla="*/ 9998559 w 9998559"/>
              <a:gd name="connsiteY17" fmla="*/ 0 h 9850111"/>
              <a:gd name="connsiteX18" fmla="*/ 9998559 w 9998559"/>
              <a:gd name="connsiteY18" fmla="*/ 677919 h 9850111"/>
              <a:gd name="connsiteX19" fmla="*/ 9998559 w 9998559"/>
              <a:gd name="connsiteY19" fmla="*/ 1454340 h 9850111"/>
              <a:gd name="connsiteX20" fmla="*/ 9998559 w 9998559"/>
              <a:gd name="connsiteY20" fmla="*/ 2033758 h 9850111"/>
              <a:gd name="connsiteX21" fmla="*/ 9998559 w 9998559"/>
              <a:gd name="connsiteY21" fmla="*/ 2514675 h 9850111"/>
              <a:gd name="connsiteX22" fmla="*/ 9998559 w 9998559"/>
              <a:gd name="connsiteY22" fmla="*/ 2897091 h 9850111"/>
              <a:gd name="connsiteX23" fmla="*/ 9998559 w 9998559"/>
              <a:gd name="connsiteY23" fmla="*/ 3673512 h 9850111"/>
              <a:gd name="connsiteX24" fmla="*/ 9998559 w 9998559"/>
              <a:gd name="connsiteY24" fmla="*/ 4154429 h 9850111"/>
              <a:gd name="connsiteX25" fmla="*/ 9998559 w 9998559"/>
              <a:gd name="connsiteY25" fmla="*/ 4536845 h 9850111"/>
              <a:gd name="connsiteX26" fmla="*/ 9998559 w 9998559"/>
              <a:gd name="connsiteY26" fmla="*/ 5116264 h 9850111"/>
              <a:gd name="connsiteX27" fmla="*/ 9998559 w 9998559"/>
              <a:gd name="connsiteY27" fmla="*/ 5892684 h 9850111"/>
              <a:gd name="connsiteX28" fmla="*/ 9998559 w 9998559"/>
              <a:gd name="connsiteY28" fmla="*/ 6570603 h 9850111"/>
              <a:gd name="connsiteX29" fmla="*/ 9998559 w 9998559"/>
              <a:gd name="connsiteY29" fmla="*/ 7347024 h 9850111"/>
              <a:gd name="connsiteX30" fmla="*/ 9998559 w 9998559"/>
              <a:gd name="connsiteY30" fmla="*/ 7827941 h 9850111"/>
              <a:gd name="connsiteX31" fmla="*/ 9998559 w 9998559"/>
              <a:gd name="connsiteY31" fmla="*/ 8604362 h 9850111"/>
              <a:gd name="connsiteX32" fmla="*/ 9998559 w 9998559"/>
              <a:gd name="connsiteY32" fmla="*/ 9850111 h 9850111"/>
              <a:gd name="connsiteX33" fmla="*/ 9710365 w 9998559"/>
              <a:gd name="connsiteY33" fmla="*/ 9850111 h 9850111"/>
              <a:gd name="connsiteX34" fmla="*/ 9122215 w 9998559"/>
              <a:gd name="connsiteY34" fmla="*/ 9850111 h 9850111"/>
              <a:gd name="connsiteX35" fmla="*/ 8334093 w 9998559"/>
              <a:gd name="connsiteY35" fmla="*/ 9850111 h 9850111"/>
              <a:gd name="connsiteX36" fmla="*/ 7545971 w 9998559"/>
              <a:gd name="connsiteY36" fmla="*/ 9850111 h 9850111"/>
              <a:gd name="connsiteX37" fmla="*/ 7257778 w 9998559"/>
              <a:gd name="connsiteY37" fmla="*/ 9850111 h 9850111"/>
              <a:gd name="connsiteX38" fmla="*/ 6569641 w 9998559"/>
              <a:gd name="connsiteY38" fmla="*/ 9850111 h 9850111"/>
              <a:gd name="connsiteX39" fmla="*/ 6281448 w 9998559"/>
              <a:gd name="connsiteY39" fmla="*/ 9850111 h 9850111"/>
              <a:gd name="connsiteX40" fmla="*/ 5793283 w 9998559"/>
              <a:gd name="connsiteY40" fmla="*/ 9850111 h 9850111"/>
              <a:gd name="connsiteX41" fmla="*/ 5105147 w 9998559"/>
              <a:gd name="connsiteY41" fmla="*/ 9850111 h 9850111"/>
              <a:gd name="connsiteX42" fmla="*/ 4417010 w 9998559"/>
              <a:gd name="connsiteY42" fmla="*/ 9850111 h 9850111"/>
              <a:gd name="connsiteX43" fmla="*/ 3828860 w 9998559"/>
              <a:gd name="connsiteY43" fmla="*/ 9850111 h 9850111"/>
              <a:gd name="connsiteX44" fmla="*/ 3040738 w 9998559"/>
              <a:gd name="connsiteY44" fmla="*/ 9850111 h 9850111"/>
              <a:gd name="connsiteX45" fmla="*/ 2452588 w 9998559"/>
              <a:gd name="connsiteY45" fmla="*/ 9850111 h 9850111"/>
              <a:gd name="connsiteX46" fmla="*/ 1764452 w 9998559"/>
              <a:gd name="connsiteY46" fmla="*/ 9850111 h 9850111"/>
              <a:gd name="connsiteX47" fmla="*/ 976330 w 9998559"/>
              <a:gd name="connsiteY47" fmla="*/ 9850111 h 9850111"/>
              <a:gd name="connsiteX48" fmla="*/ 688136 w 9998559"/>
              <a:gd name="connsiteY48" fmla="*/ 9850111 h 9850111"/>
              <a:gd name="connsiteX49" fmla="*/ 0 w 9998559"/>
              <a:gd name="connsiteY49" fmla="*/ 9850111 h 9850111"/>
              <a:gd name="connsiteX50" fmla="*/ 0 w 9998559"/>
              <a:gd name="connsiteY50" fmla="*/ 9467695 h 9850111"/>
              <a:gd name="connsiteX51" fmla="*/ 0 w 9998559"/>
              <a:gd name="connsiteY51" fmla="*/ 8789776 h 9850111"/>
              <a:gd name="connsiteX52" fmla="*/ 0 w 9998559"/>
              <a:gd name="connsiteY52" fmla="*/ 8407359 h 9850111"/>
              <a:gd name="connsiteX53" fmla="*/ 0 w 9998559"/>
              <a:gd name="connsiteY53" fmla="*/ 7926442 h 9850111"/>
              <a:gd name="connsiteX54" fmla="*/ 0 w 9998559"/>
              <a:gd name="connsiteY54" fmla="*/ 7445525 h 9850111"/>
              <a:gd name="connsiteX55" fmla="*/ 0 w 9998559"/>
              <a:gd name="connsiteY55" fmla="*/ 6964608 h 9850111"/>
              <a:gd name="connsiteX56" fmla="*/ 0 w 9998559"/>
              <a:gd name="connsiteY56" fmla="*/ 6483691 h 9850111"/>
              <a:gd name="connsiteX57" fmla="*/ 0 w 9998559"/>
              <a:gd name="connsiteY57" fmla="*/ 5805771 h 9850111"/>
              <a:gd name="connsiteX58" fmla="*/ 0 w 9998559"/>
              <a:gd name="connsiteY58" fmla="*/ 5226353 h 9850111"/>
              <a:gd name="connsiteX59" fmla="*/ 0 w 9998559"/>
              <a:gd name="connsiteY59" fmla="*/ 4942438 h 9850111"/>
              <a:gd name="connsiteX60" fmla="*/ 0 w 9998559"/>
              <a:gd name="connsiteY60" fmla="*/ 4658523 h 9850111"/>
              <a:gd name="connsiteX61" fmla="*/ 0 w 9998559"/>
              <a:gd name="connsiteY61" fmla="*/ 4079105 h 9850111"/>
              <a:gd name="connsiteX62" fmla="*/ 0 w 9998559"/>
              <a:gd name="connsiteY62" fmla="*/ 3499686 h 9850111"/>
              <a:gd name="connsiteX63" fmla="*/ 0 w 9998559"/>
              <a:gd name="connsiteY63" fmla="*/ 2821767 h 9850111"/>
              <a:gd name="connsiteX64" fmla="*/ 0 w 9998559"/>
              <a:gd name="connsiteY64" fmla="*/ 2340850 h 9850111"/>
              <a:gd name="connsiteX65" fmla="*/ 0 w 9998559"/>
              <a:gd name="connsiteY65" fmla="*/ 1662931 h 9850111"/>
              <a:gd name="connsiteX66" fmla="*/ 0 w 9998559"/>
              <a:gd name="connsiteY66" fmla="*/ 1083512 h 9850111"/>
              <a:gd name="connsiteX67" fmla="*/ 0 w 9998559"/>
              <a:gd name="connsiteY67" fmla="*/ 0 h 985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98559" h="9850111" extrusionOk="0">
                <a:moveTo>
                  <a:pt x="0" y="0"/>
                </a:moveTo>
                <a:cubicBezTo>
                  <a:pt x="137664" y="-27666"/>
                  <a:pt x="411950" y="52589"/>
                  <a:pt x="588151" y="0"/>
                </a:cubicBezTo>
                <a:cubicBezTo>
                  <a:pt x="764352" y="-52589"/>
                  <a:pt x="936998" y="55374"/>
                  <a:pt x="1176301" y="0"/>
                </a:cubicBezTo>
                <a:cubicBezTo>
                  <a:pt x="1415604" y="-55374"/>
                  <a:pt x="1421350" y="27077"/>
                  <a:pt x="1564480" y="0"/>
                </a:cubicBezTo>
                <a:cubicBezTo>
                  <a:pt x="1707610" y="-27077"/>
                  <a:pt x="2165968" y="31417"/>
                  <a:pt x="2352602" y="0"/>
                </a:cubicBezTo>
                <a:cubicBezTo>
                  <a:pt x="2539236" y="-31417"/>
                  <a:pt x="2641071" y="2166"/>
                  <a:pt x="2740781" y="0"/>
                </a:cubicBezTo>
                <a:cubicBezTo>
                  <a:pt x="2840491" y="-2166"/>
                  <a:pt x="2969225" y="27006"/>
                  <a:pt x="3028975" y="0"/>
                </a:cubicBezTo>
                <a:cubicBezTo>
                  <a:pt x="3088725" y="-27006"/>
                  <a:pt x="3315322" y="41289"/>
                  <a:pt x="3517140" y="0"/>
                </a:cubicBezTo>
                <a:cubicBezTo>
                  <a:pt x="3718958" y="-41289"/>
                  <a:pt x="3971830" y="65134"/>
                  <a:pt x="4305262" y="0"/>
                </a:cubicBezTo>
                <a:cubicBezTo>
                  <a:pt x="4638694" y="-65134"/>
                  <a:pt x="4655429" y="27509"/>
                  <a:pt x="4993398" y="0"/>
                </a:cubicBezTo>
                <a:cubicBezTo>
                  <a:pt x="5331367" y="-27509"/>
                  <a:pt x="5425259" y="58040"/>
                  <a:pt x="5681534" y="0"/>
                </a:cubicBezTo>
                <a:cubicBezTo>
                  <a:pt x="5937809" y="-58040"/>
                  <a:pt x="5987366" y="23434"/>
                  <a:pt x="6069713" y="0"/>
                </a:cubicBezTo>
                <a:cubicBezTo>
                  <a:pt x="6152060" y="-23434"/>
                  <a:pt x="6613777" y="5769"/>
                  <a:pt x="6757850" y="0"/>
                </a:cubicBezTo>
                <a:cubicBezTo>
                  <a:pt x="6901923" y="-5769"/>
                  <a:pt x="7311046" y="86023"/>
                  <a:pt x="7545971" y="0"/>
                </a:cubicBezTo>
                <a:cubicBezTo>
                  <a:pt x="7780896" y="-86023"/>
                  <a:pt x="7819294" y="5204"/>
                  <a:pt x="8034136" y="0"/>
                </a:cubicBezTo>
                <a:cubicBezTo>
                  <a:pt x="8248978" y="-5204"/>
                  <a:pt x="8265122" y="35111"/>
                  <a:pt x="8422316" y="0"/>
                </a:cubicBezTo>
                <a:cubicBezTo>
                  <a:pt x="8579510" y="-35111"/>
                  <a:pt x="8833679" y="78609"/>
                  <a:pt x="9110452" y="0"/>
                </a:cubicBezTo>
                <a:cubicBezTo>
                  <a:pt x="9387225" y="-78609"/>
                  <a:pt x="9659601" y="65831"/>
                  <a:pt x="9998559" y="0"/>
                </a:cubicBezTo>
                <a:cubicBezTo>
                  <a:pt x="10010140" y="143649"/>
                  <a:pt x="9946487" y="407384"/>
                  <a:pt x="9998559" y="677919"/>
                </a:cubicBezTo>
                <a:cubicBezTo>
                  <a:pt x="10050631" y="948454"/>
                  <a:pt x="9932136" y="1199708"/>
                  <a:pt x="9998559" y="1454340"/>
                </a:cubicBezTo>
                <a:cubicBezTo>
                  <a:pt x="10064982" y="1708972"/>
                  <a:pt x="9967220" y="1762238"/>
                  <a:pt x="9998559" y="2033758"/>
                </a:cubicBezTo>
                <a:cubicBezTo>
                  <a:pt x="10029898" y="2305278"/>
                  <a:pt x="9951591" y="2334127"/>
                  <a:pt x="9998559" y="2514675"/>
                </a:cubicBezTo>
                <a:cubicBezTo>
                  <a:pt x="10045527" y="2695223"/>
                  <a:pt x="9976881" y="2779415"/>
                  <a:pt x="9998559" y="2897091"/>
                </a:cubicBezTo>
                <a:cubicBezTo>
                  <a:pt x="10020237" y="3014767"/>
                  <a:pt x="9967978" y="3418204"/>
                  <a:pt x="9998559" y="3673512"/>
                </a:cubicBezTo>
                <a:cubicBezTo>
                  <a:pt x="10029140" y="3928820"/>
                  <a:pt x="9973089" y="3997089"/>
                  <a:pt x="9998559" y="4154429"/>
                </a:cubicBezTo>
                <a:cubicBezTo>
                  <a:pt x="10024029" y="4311769"/>
                  <a:pt x="9973056" y="4365666"/>
                  <a:pt x="9998559" y="4536845"/>
                </a:cubicBezTo>
                <a:cubicBezTo>
                  <a:pt x="10024062" y="4708024"/>
                  <a:pt x="9941792" y="4992799"/>
                  <a:pt x="9998559" y="5116264"/>
                </a:cubicBezTo>
                <a:cubicBezTo>
                  <a:pt x="10055326" y="5239729"/>
                  <a:pt x="9957539" y="5637609"/>
                  <a:pt x="9998559" y="5892684"/>
                </a:cubicBezTo>
                <a:cubicBezTo>
                  <a:pt x="10039579" y="6147759"/>
                  <a:pt x="9969332" y="6431243"/>
                  <a:pt x="9998559" y="6570603"/>
                </a:cubicBezTo>
                <a:cubicBezTo>
                  <a:pt x="10027786" y="6709963"/>
                  <a:pt x="9966231" y="7133501"/>
                  <a:pt x="9998559" y="7347024"/>
                </a:cubicBezTo>
                <a:cubicBezTo>
                  <a:pt x="10030887" y="7560547"/>
                  <a:pt x="9943118" y="7588513"/>
                  <a:pt x="9998559" y="7827941"/>
                </a:cubicBezTo>
                <a:cubicBezTo>
                  <a:pt x="10054000" y="8067369"/>
                  <a:pt x="9956901" y="8421175"/>
                  <a:pt x="9998559" y="8604362"/>
                </a:cubicBezTo>
                <a:cubicBezTo>
                  <a:pt x="10040217" y="8787549"/>
                  <a:pt x="9903732" y="9424270"/>
                  <a:pt x="9998559" y="9850111"/>
                </a:cubicBezTo>
                <a:cubicBezTo>
                  <a:pt x="9937927" y="9880564"/>
                  <a:pt x="9781881" y="9839438"/>
                  <a:pt x="9710365" y="9850111"/>
                </a:cubicBezTo>
                <a:cubicBezTo>
                  <a:pt x="9638849" y="9860784"/>
                  <a:pt x="9312125" y="9805384"/>
                  <a:pt x="9122215" y="9850111"/>
                </a:cubicBezTo>
                <a:cubicBezTo>
                  <a:pt x="8932305" y="9894838"/>
                  <a:pt x="8671606" y="9772843"/>
                  <a:pt x="8334093" y="9850111"/>
                </a:cubicBezTo>
                <a:cubicBezTo>
                  <a:pt x="7996580" y="9927379"/>
                  <a:pt x="7856885" y="9819063"/>
                  <a:pt x="7545971" y="9850111"/>
                </a:cubicBezTo>
                <a:cubicBezTo>
                  <a:pt x="7235057" y="9881159"/>
                  <a:pt x="7388265" y="9841124"/>
                  <a:pt x="7257778" y="9850111"/>
                </a:cubicBezTo>
                <a:cubicBezTo>
                  <a:pt x="7127291" y="9859098"/>
                  <a:pt x="6734581" y="9808542"/>
                  <a:pt x="6569641" y="9850111"/>
                </a:cubicBezTo>
                <a:cubicBezTo>
                  <a:pt x="6404701" y="9891680"/>
                  <a:pt x="6405460" y="9828275"/>
                  <a:pt x="6281448" y="9850111"/>
                </a:cubicBezTo>
                <a:cubicBezTo>
                  <a:pt x="6157436" y="9871947"/>
                  <a:pt x="5976859" y="9798766"/>
                  <a:pt x="5793283" y="9850111"/>
                </a:cubicBezTo>
                <a:cubicBezTo>
                  <a:pt x="5609708" y="9901456"/>
                  <a:pt x="5439202" y="9807921"/>
                  <a:pt x="5105147" y="9850111"/>
                </a:cubicBezTo>
                <a:cubicBezTo>
                  <a:pt x="4771092" y="9892301"/>
                  <a:pt x="4630890" y="9819811"/>
                  <a:pt x="4417010" y="9850111"/>
                </a:cubicBezTo>
                <a:cubicBezTo>
                  <a:pt x="4203130" y="9880411"/>
                  <a:pt x="3954561" y="9834758"/>
                  <a:pt x="3828860" y="9850111"/>
                </a:cubicBezTo>
                <a:cubicBezTo>
                  <a:pt x="3703159" y="9865464"/>
                  <a:pt x="3243721" y="9789237"/>
                  <a:pt x="3040738" y="9850111"/>
                </a:cubicBezTo>
                <a:cubicBezTo>
                  <a:pt x="2837755" y="9910985"/>
                  <a:pt x="2679039" y="9816519"/>
                  <a:pt x="2452588" y="9850111"/>
                </a:cubicBezTo>
                <a:cubicBezTo>
                  <a:pt x="2226137" y="9883703"/>
                  <a:pt x="2094292" y="9774172"/>
                  <a:pt x="1764452" y="9850111"/>
                </a:cubicBezTo>
                <a:cubicBezTo>
                  <a:pt x="1434612" y="9926050"/>
                  <a:pt x="1282807" y="9808654"/>
                  <a:pt x="976330" y="9850111"/>
                </a:cubicBezTo>
                <a:cubicBezTo>
                  <a:pt x="669853" y="9891568"/>
                  <a:pt x="782584" y="9838265"/>
                  <a:pt x="688136" y="9850111"/>
                </a:cubicBezTo>
                <a:cubicBezTo>
                  <a:pt x="593688" y="9861957"/>
                  <a:pt x="174925" y="9783307"/>
                  <a:pt x="0" y="9850111"/>
                </a:cubicBezTo>
                <a:cubicBezTo>
                  <a:pt x="-15950" y="9730228"/>
                  <a:pt x="38480" y="9593459"/>
                  <a:pt x="0" y="9467695"/>
                </a:cubicBezTo>
                <a:cubicBezTo>
                  <a:pt x="-38480" y="9341931"/>
                  <a:pt x="32675" y="8931880"/>
                  <a:pt x="0" y="8789776"/>
                </a:cubicBezTo>
                <a:cubicBezTo>
                  <a:pt x="-32675" y="8647672"/>
                  <a:pt x="38589" y="8554757"/>
                  <a:pt x="0" y="8407359"/>
                </a:cubicBezTo>
                <a:cubicBezTo>
                  <a:pt x="-38589" y="8259961"/>
                  <a:pt x="14395" y="8138066"/>
                  <a:pt x="0" y="7926442"/>
                </a:cubicBezTo>
                <a:cubicBezTo>
                  <a:pt x="-14395" y="7714818"/>
                  <a:pt x="52941" y="7636315"/>
                  <a:pt x="0" y="7445525"/>
                </a:cubicBezTo>
                <a:cubicBezTo>
                  <a:pt x="-52941" y="7254735"/>
                  <a:pt x="44755" y="7072980"/>
                  <a:pt x="0" y="6964608"/>
                </a:cubicBezTo>
                <a:cubicBezTo>
                  <a:pt x="-44755" y="6856236"/>
                  <a:pt x="18408" y="6582656"/>
                  <a:pt x="0" y="6483691"/>
                </a:cubicBezTo>
                <a:cubicBezTo>
                  <a:pt x="-18408" y="6384726"/>
                  <a:pt x="21877" y="6000928"/>
                  <a:pt x="0" y="5805771"/>
                </a:cubicBezTo>
                <a:cubicBezTo>
                  <a:pt x="-21877" y="5610614"/>
                  <a:pt x="56999" y="5461370"/>
                  <a:pt x="0" y="5226353"/>
                </a:cubicBezTo>
                <a:cubicBezTo>
                  <a:pt x="-56999" y="4991336"/>
                  <a:pt x="3233" y="5054011"/>
                  <a:pt x="0" y="4942438"/>
                </a:cubicBezTo>
                <a:cubicBezTo>
                  <a:pt x="-3233" y="4830866"/>
                  <a:pt x="1497" y="4792344"/>
                  <a:pt x="0" y="4658523"/>
                </a:cubicBezTo>
                <a:cubicBezTo>
                  <a:pt x="-1497" y="4524702"/>
                  <a:pt x="56802" y="4339069"/>
                  <a:pt x="0" y="4079105"/>
                </a:cubicBezTo>
                <a:cubicBezTo>
                  <a:pt x="-56802" y="3819141"/>
                  <a:pt x="26691" y="3699556"/>
                  <a:pt x="0" y="3499686"/>
                </a:cubicBezTo>
                <a:cubicBezTo>
                  <a:pt x="-26691" y="3299816"/>
                  <a:pt x="31706" y="3085631"/>
                  <a:pt x="0" y="2821767"/>
                </a:cubicBezTo>
                <a:cubicBezTo>
                  <a:pt x="-31706" y="2557903"/>
                  <a:pt x="48309" y="2459623"/>
                  <a:pt x="0" y="2340850"/>
                </a:cubicBezTo>
                <a:cubicBezTo>
                  <a:pt x="-48309" y="2222077"/>
                  <a:pt x="73327" y="1827708"/>
                  <a:pt x="0" y="1662931"/>
                </a:cubicBezTo>
                <a:cubicBezTo>
                  <a:pt x="-73327" y="1498154"/>
                  <a:pt x="6477" y="1208757"/>
                  <a:pt x="0" y="1083512"/>
                </a:cubicBezTo>
                <a:cubicBezTo>
                  <a:pt x="-6477" y="958267"/>
                  <a:pt x="12889" y="444807"/>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946F1A2-63F5-B31C-6E80-3A0F01246092}"/>
              </a:ext>
            </a:extLst>
          </p:cNvPr>
          <p:cNvSpPr/>
          <p:nvPr/>
        </p:nvSpPr>
        <p:spPr>
          <a:xfrm>
            <a:off x="940952" y="22484088"/>
            <a:ext cx="9966912" cy="9850112"/>
          </a:xfrm>
          <a:custGeom>
            <a:avLst/>
            <a:gdLst>
              <a:gd name="connsiteX0" fmla="*/ 0 w 9966912"/>
              <a:gd name="connsiteY0" fmla="*/ 0 h 9850112"/>
              <a:gd name="connsiteX1" fmla="*/ 586289 w 9966912"/>
              <a:gd name="connsiteY1" fmla="*/ 0 h 9850112"/>
              <a:gd name="connsiteX2" fmla="*/ 1172578 w 9966912"/>
              <a:gd name="connsiteY2" fmla="*/ 0 h 9850112"/>
              <a:gd name="connsiteX3" fmla="*/ 1559529 w 9966912"/>
              <a:gd name="connsiteY3" fmla="*/ 0 h 9850112"/>
              <a:gd name="connsiteX4" fmla="*/ 2345156 w 9966912"/>
              <a:gd name="connsiteY4" fmla="*/ 0 h 9850112"/>
              <a:gd name="connsiteX5" fmla="*/ 2732106 w 9966912"/>
              <a:gd name="connsiteY5" fmla="*/ 0 h 9850112"/>
              <a:gd name="connsiteX6" fmla="*/ 3019388 w 9966912"/>
              <a:gd name="connsiteY6" fmla="*/ 0 h 9850112"/>
              <a:gd name="connsiteX7" fmla="*/ 3506008 w 9966912"/>
              <a:gd name="connsiteY7" fmla="*/ 0 h 9850112"/>
              <a:gd name="connsiteX8" fmla="*/ 4291635 w 9966912"/>
              <a:gd name="connsiteY8" fmla="*/ 0 h 9850112"/>
              <a:gd name="connsiteX9" fmla="*/ 4977593 w 9966912"/>
              <a:gd name="connsiteY9" fmla="*/ 0 h 9850112"/>
              <a:gd name="connsiteX10" fmla="*/ 5663551 w 9966912"/>
              <a:gd name="connsiteY10" fmla="*/ 0 h 9850112"/>
              <a:gd name="connsiteX11" fmla="*/ 6050502 w 9966912"/>
              <a:gd name="connsiteY11" fmla="*/ 0 h 9850112"/>
              <a:gd name="connsiteX12" fmla="*/ 6736460 w 9966912"/>
              <a:gd name="connsiteY12" fmla="*/ 0 h 9850112"/>
              <a:gd name="connsiteX13" fmla="*/ 7522087 w 9966912"/>
              <a:gd name="connsiteY13" fmla="*/ 0 h 9850112"/>
              <a:gd name="connsiteX14" fmla="*/ 8008707 w 9966912"/>
              <a:gd name="connsiteY14" fmla="*/ 0 h 9850112"/>
              <a:gd name="connsiteX15" fmla="*/ 8395658 w 9966912"/>
              <a:gd name="connsiteY15" fmla="*/ 0 h 9850112"/>
              <a:gd name="connsiteX16" fmla="*/ 9081616 w 9966912"/>
              <a:gd name="connsiteY16" fmla="*/ 0 h 9850112"/>
              <a:gd name="connsiteX17" fmla="*/ 9966912 w 9966912"/>
              <a:gd name="connsiteY17" fmla="*/ 0 h 9850112"/>
              <a:gd name="connsiteX18" fmla="*/ 9966912 w 9966912"/>
              <a:gd name="connsiteY18" fmla="*/ 677919 h 9850112"/>
              <a:gd name="connsiteX19" fmla="*/ 9966912 w 9966912"/>
              <a:gd name="connsiteY19" fmla="*/ 1454340 h 9850112"/>
              <a:gd name="connsiteX20" fmla="*/ 9966912 w 9966912"/>
              <a:gd name="connsiteY20" fmla="*/ 2033758 h 9850112"/>
              <a:gd name="connsiteX21" fmla="*/ 9966912 w 9966912"/>
              <a:gd name="connsiteY21" fmla="*/ 2514676 h 9850112"/>
              <a:gd name="connsiteX22" fmla="*/ 9966912 w 9966912"/>
              <a:gd name="connsiteY22" fmla="*/ 2897092 h 9850112"/>
              <a:gd name="connsiteX23" fmla="*/ 9966912 w 9966912"/>
              <a:gd name="connsiteY23" fmla="*/ 3673512 h 9850112"/>
              <a:gd name="connsiteX24" fmla="*/ 9966912 w 9966912"/>
              <a:gd name="connsiteY24" fmla="*/ 4154430 h 9850112"/>
              <a:gd name="connsiteX25" fmla="*/ 9966912 w 9966912"/>
              <a:gd name="connsiteY25" fmla="*/ 4536846 h 9850112"/>
              <a:gd name="connsiteX26" fmla="*/ 9966912 w 9966912"/>
              <a:gd name="connsiteY26" fmla="*/ 5116264 h 9850112"/>
              <a:gd name="connsiteX27" fmla="*/ 9966912 w 9966912"/>
              <a:gd name="connsiteY27" fmla="*/ 5892685 h 9850112"/>
              <a:gd name="connsiteX28" fmla="*/ 9966912 w 9966912"/>
              <a:gd name="connsiteY28" fmla="*/ 6570604 h 9850112"/>
              <a:gd name="connsiteX29" fmla="*/ 9966912 w 9966912"/>
              <a:gd name="connsiteY29" fmla="*/ 7347025 h 9850112"/>
              <a:gd name="connsiteX30" fmla="*/ 9966912 w 9966912"/>
              <a:gd name="connsiteY30" fmla="*/ 7827942 h 9850112"/>
              <a:gd name="connsiteX31" fmla="*/ 9966912 w 9966912"/>
              <a:gd name="connsiteY31" fmla="*/ 8604363 h 9850112"/>
              <a:gd name="connsiteX32" fmla="*/ 9966912 w 9966912"/>
              <a:gd name="connsiteY32" fmla="*/ 9850112 h 9850112"/>
              <a:gd name="connsiteX33" fmla="*/ 9679630 w 9966912"/>
              <a:gd name="connsiteY33" fmla="*/ 9850112 h 9850112"/>
              <a:gd name="connsiteX34" fmla="*/ 9093341 w 9966912"/>
              <a:gd name="connsiteY34" fmla="*/ 9850112 h 9850112"/>
              <a:gd name="connsiteX35" fmla="*/ 8307714 w 9966912"/>
              <a:gd name="connsiteY35" fmla="*/ 9850112 h 9850112"/>
              <a:gd name="connsiteX36" fmla="*/ 7522087 w 9966912"/>
              <a:gd name="connsiteY36" fmla="*/ 9850112 h 9850112"/>
              <a:gd name="connsiteX37" fmla="*/ 7234806 w 9966912"/>
              <a:gd name="connsiteY37" fmla="*/ 9850112 h 9850112"/>
              <a:gd name="connsiteX38" fmla="*/ 6548847 w 9966912"/>
              <a:gd name="connsiteY38" fmla="*/ 9850112 h 9850112"/>
              <a:gd name="connsiteX39" fmla="*/ 6261566 w 9966912"/>
              <a:gd name="connsiteY39" fmla="*/ 9850112 h 9850112"/>
              <a:gd name="connsiteX40" fmla="*/ 5774946 w 9966912"/>
              <a:gd name="connsiteY40" fmla="*/ 9850112 h 9850112"/>
              <a:gd name="connsiteX41" fmla="*/ 5088988 w 9966912"/>
              <a:gd name="connsiteY41" fmla="*/ 9850112 h 9850112"/>
              <a:gd name="connsiteX42" fmla="*/ 4403030 w 9966912"/>
              <a:gd name="connsiteY42" fmla="*/ 9850112 h 9850112"/>
              <a:gd name="connsiteX43" fmla="*/ 3816741 w 9966912"/>
              <a:gd name="connsiteY43" fmla="*/ 9850112 h 9850112"/>
              <a:gd name="connsiteX44" fmla="*/ 3031114 w 9966912"/>
              <a:gd name="connsiteY44" fmla="*/ 9850112 h 9850112"/>
              <a:gd name="connsiteX45" fmla="*/ 2444825 w 9966912"/>
              <a:gd name="connsiteY45" fmla="*/ 9850112 h 9850112"/>
              <a:gd name="connsiteX46" fmla="*/ 1758867 w 9966912"/>
              <a:gd name="connsiteY46" fmla="*/ 9850112 h 9850112"/>
              <a:gd name="connsiteX47" fmla="*/ 973240 w 9966912"/>
              <a:gd name="connsiteY47" fmla="*/ 9850112 h 9850112"/>
              <a:gd name="connsiteX48" fmla="*/ 685958 w 9966912"/>
              <a:gd name="connsiteY48" fmla="*/ 9850112 h 9850112"/>
              <a:gd name="connsiteX49" fmla="*/ 0 w 9966912"/>
              <a:gd name="connsiteY49" fmla="*/ 9850112 h 9850112"/>
              <a:gd name="connsiteX50" fmla="*/ 0 w 9966912"/>
              <a:gd name="connsiteY50" fmla="*/ 9467696 h 9850112"/>
              <a:gd name="connsiteX51" fmla="*/ 0 w 9966912"/>
              <a:gd name="connsiteY51" fmla="*/ 8789776 h 9850112"/>
              <a:gd name="connsiteX52" fmla="*/ 0 w 9966912"/>
              <a:gd name="connsiteY52" fmla="*/ 8407360 h 9850112"/>
              <a:gd name="connsiteX53" fmla="*/ 0 w 9966912"/>
              <a:gd name="connsiteY53" fmla="*/ 7926443 h 9850112"/>
              <a:gd name="connsiteX54" fmla="*/ 0 w 9966912"/>
              <a:gd name="connsiteY54" fmla="*/ 7445526 h 9850112"/>
              <a:gd name="connsiteX55" fmla="*/ 0 w 9966912"/>
              <a:gd name="connsiteY55" fmla="*/ 6964609 h 9850112"/>
              <a:gd name="connsiteX56" fmla="*/ 0 w 9966912"/>
              <a:gd name="connsiteY56" fmla="*/ 6483691 h 9850112"/>
              <a:gd name="connsiteX57" fmla="*/ 0 w 9966912"/>
              <a:gd name="connsiteY57" fmla="*/ 5805772 h 9850112"/>
              <a:gd name="connsiteX58" fmla="*/ 0 w 9966912"/>
              <a:gd name="connsiteY58" fmla="*/ 5226354 h 9850112"/>
              <a:gd name="connsiteX59" fmla="*/ 0 w 9966912"/>
              <a:gd name="connsiteY59" fmla="*/ 4942439 h 9850112"/>
              <a:gd name="connsiteX60" fmla="*/ 0 w 9966912"/>
              <a:gd name="connsiteY60" fmla="*/ 4658524 h 9850112"/>
              <a:gd name="connsiteX61" fmla="*/ 0 w 9966912"/>
              <a:gd name="connsiteY61" fmla="*/ 4079105 h 9850112"/>
              <a:gd name="connsiteX62" fmla="*/ 0 w 9966912"/>
              <a:gd name="connsiteY62" fmla="*/ 3499687 h 9850112"/>
              <a:gd name="connsiteX63" fmla="*/ 0 w 9966912"/>
              <a:gd name="connsiteY63" fmla="*/ 2821767 h 9850112"/>
              <a:gd name="connsiteX64" fmla="*/ 0 w 9966912"/>
              <a:gd name="connsiteY64" fmla="*/ 2340850 h 9850112"/>
              <a:gd name="connsiteX65" fmla="*/ 0 w 9966912"/>
              <a:gd name="connsiteY65" fmla="*/ 1662931 h 9850112"/>
              <a:gd name="connsiteX66" fmla="*/ 0 w 9966912"/>
              <a:gd name="connsiteY66" fmla="*/ 1083512 h 9850112"/>
              <a:gd name="connsiteX67" fmla="*/ 0 w 9966912"/>
              <a:gd name="connsiteY67" fmla="*/ 0 h 985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66912" h="9850112" extrusionOk="0">
                <a:moveTo>
                  <a:pt x="0" y="0"/>
                </a:moveTo>
                <a:cubicBezTo>
                  <a:pt x="245968" y="-56140"/>
                  <a:pt x="415999" y="1157"/>
                  <a:pt x="586289" y="0"/>
                </a:cubicBezTo>
                <a:cubicBezTo>
                  <a:pt x="756579" y="-1157"/>
                  <a:pt x="1040657" y="1725"/>
                  <a:pt x="1172578" y="0"/>
                </a:cubicBezTo>
                <a:cubicBezTo>
                  <a:pt x="1304499" y="-1725"/>
                  <a:pt x="1433124" y="38115"/>
                  <a:pt x="1559529" y="0"/>
                </a:cubicBezTo>
                <a:cubicBezTo>
                  <a:pt x="1685934" y="-38115"/>
                  <a:pt x="2036986" y="22229"/>
                  <a:pt x="2345156" y="0"/>
                </a:cubicBezTo>
                <a:cubicBezTo>
                  <a:pt x="2653326" y="-22229"/>
                  <a:pt x="2579738" y="22296"/>
                  <a:pt x="2732106" y="0"/>
                </a:cubicBezTo>
                <a:cubicBezTo>
                  <a:pt x="2884474" y="-22296"/>
                  <a:pt x="2886838" y="16805"/>
                  <a:pt x="3019388" y="0"/>
                </a:cubicBezTo>
                <a:cubicBezTo>
                  <a:pt x="3151938" y="-16805"/>
                  <a:pt x="3372511" y="2298"/>
                  <a:pt x="3506008" y="0"/>
                </a:cubicBezTo>
                <a:cubicBezTo>
                  <a:pt x="3639505" y="-2298"/>
                  <a:pt x="3977432" y="41706"/>
                  <a:pt x="4291635" y="0"/>
                </a:cubicBezTo>
                <a:cubicBezTo>
                  <a:pt x="4605838" y="-41706"/>
                  <a:pt x="4713011" y="15780"/>
                  <a:pt x="4977593" y="0"/>
                </a:cubicBezTo>
                <a:cubicBezTo>
                  <a:pt x="5242175" y="-15780"/>
                  <a:pt x="5454462" y="18013"/>
                  <a:pt x="5663551" y="0"/>
                </a:cubicBezTo>
                <a:cubicBezTo>
                  <a:pt x="5872640" y="-18013"/>
                  <a:pt x="5931733" y="21241"/>
                  <a:pt x="6050502" y="0"/>
                </a:cubicBezTo>
                <a:cubicBezTo>
                  <a:pt x="6169271" y="-21241"/>
                  <a:pt x="6519518" y="27456"/>
                  <a:pt x="6736460" y="0"/>
                </a:cubicBezTo>
                <a:cubicBezTo>
                  <a:pt x="6953402" y="-27456"/>
                  <a:pt x="7228984" y="13263"/>
                  <a:pt x="7522087" y="0"/>
                </a:cubicBezTo>
                <a:cubicBezTo>
                  <a:pt x="7815190" y="-13263"/>
                  <a:pt x="7818648" y="55743"/>
                  <a:pt x="8008707" y="0"/>
                </a:cubicBezTo>
                <a:cubicBezTo>
                  <a:pt x="8198766" y="-55743"/>
                  <a:pt x="8312818" y="14040"/>
                  <a:pt x="8395658" y="0"/>
                </a:cubicBezTo>
                <a:cubicBezTo>
                  <a:pt x="8478498" y="-14040"/>
                  <a:pt x="8885611" y="3953"/>
                  <a:pt x="9081616" y="0"/>
                </a:cubicBezTo>
                <a:cubicBezTo>
                  <a:pt x="9277621" y="-3953"/>
                  <a:pt x="9746830" y="103375"/>
                  <a:pt x="9966912" y="0"/>
                </a:cubicBezTo>
                <a:cubicBezTo>
                  <a:pt x="9978493" y="143649"/>
                  <a:pt x="9914840" y="407384"/>
                  <a:pt x="9966912" y="677919"/>
                </a:cubicBezTo>
                <a:cubicBezTo>
                  <a:pt x="10018984" y="948454"/>
                  <a:pt x="9900489" y="1199708"/>
                  <a:pt x="9966912" y="1454340"/>
                </a:cubicBezTo>
                <a:cubicBezTo>
                  <a:pt x="10033335" y="1708972"/>
                  <a:pt x="9935573" y="1762238"/>
                  <a:pt x="9966912" y="2033758"/>
                </a:cubicBezTo>
                <a:cubicBezTo>
                  <a:pt x="9998251" y="2305278"/>
                  <a:pt x="9926357" y="2326294"/>
                  <a:pt x="9966912" y="2514676"/>
                </a:cubicBezTo>
                <a:cubicBezTo>
                  <a:pt x="10007467" y="2703058"/>
                  <a:pt x="9945234" y="2779416"/>
                  <a:pt x="9966912" y="2897092"/>
                </a:cubicBezTo>
                <a:cubicBezTo>
                  <a:pt x="9988590" y="3014768"/>
                  <a:pt x="9934152" y="3419188"/>
                  <a:pt x="9966912" y="3673512"/>
                </a:cubicBezTo>
                <a:cubicBezTo>
                  <a:pt x="9999672" y="3927836"/>
                  <a:pt x="9944607" y="3995744"/>
                  <a:pt x="9966912" y="4154430"/>
                </a:cubicBezTo>
                <a:cubicBezTo>
                  <a:pt x="9989217" y="4313116"/>
                  <a:pt x="9941409" y="4365667"/>
                  <a:pt x="9966912" y="4536846"/>
                </a:cubicBezTo>
                <a:cubicBezTo>
                  <a:pt x="9992415" y="4708025"/>
                  <a:pt x="9905119" y="4997955"/>
                  <a:pt x="9966912" y="5116264"/>
                </a:cubicBezTo>
                <a:cubicBezTo>
                  <a:pt x="10028705" y="5234573"/>
                  <a:pt x="9926461" y="5636426"/>
                  <a:pt x="9966912" y="5892685"/>
                </a:cubicBezTo>
                <a:cubicBezTo>
                  <a:pt x="10007363" y="6148944"/>
                  <a:pt x="9937685" y="6431244"/>
                  <a:pt x="9966912" y="6570604"/>
                </a:cubicBezTo>
                <a:cubicBezTo>
                  <a:pt x="9996139" y="6709964"/>
                  <a:pt x="9934584" y="7133502"/>
                  <a:pt x="9966912" y="7347025"/>
                </a:cubicBezTo>
                <a:cubicBezTo>
                  <a:pt x="9999240" y="7560548"/>
                  <a:pt x="9911471" y="7588514"/>
                  <a:pt x="9966912" y="7827942"/>
                </a:cubicBezTo>
                <a:cubicBezTo>
                  <a:pt x="10022353" y="8067370"/>
                  <a:pt x="9925254" y="8421176"/>
                  <a:pt x="9966912" y="8604363"/>
                </a:cubicBezTo>
                <a:cubicBezTo>
                  <a:pt x="10008570" y="8787550"/>
                  <a:pt x="9872085" y="9424271"/>
                  <a:pt x="9966912" y="9850112"/>
                </a:cubicBezTo>
                <a:cubicBezTo>
                  <a:pt x="9853445" y="9857040"/>
                  <a:pt x="9772538" y="9828071"/>
                  <a:pt x="9679630" y="9850112"/>
                </a:cubicBezTo>
                <a:cubicBezTo>
                  <a:pt x="9586722" y="9872153"/>
                  <a:pt x="9281735" y="9809474"/>
                  <a:pt x="9093341" y="9850112"/>
                </a:cubicBezTo>
                <a:cubicBezTo>
                  <a:pt x="8904947" y="9890750"/>
                  <a:pt x="8690016" y="9772080"/>
                  <a:pt x="8307714" y="9850112"/>
                </a:cubicBezTo>
                <a:cubicBezTo>
                  <a:pt x="7925412" y="9928144"/>
                  <a:pt x="7865949" y="9828059"/>
                  <a:pt x="7522087" y="9850112"/>
                </a:cubicBezTo>
                <a:cubicBezTo>
                  <a:pt x="7178225" y="9872165"/>
                  <a:pt x="7374804" y="9826573"/>
                  <a:pt x="7234806" y="9850112"/>
                </a:cubicBezTo>
                <a:cubicBezTo>
                  <a:pt x="7094808" y="9873651"/>
                  <a:pt x="6832536" y="9839916"/>
                  <a:pt x="6548847" y="9850112"/>
                </a:cubicBezTo>
                <a:cubicBezTo>
                  <a:pt x="6265158" y="9860308"/>
                  <a:pt x="6386138" y="9819202"/>
                  <a:pt x="6261566" y="9850112"/>
                </a:cubicBezTo>
                <a:cubicBezTo>
                  <a:pt x="6136994" y="9881022"/>
                  <a:pt x="5972843" y="9836287"/>
                  <a:pt x="5774946" y="9850112"/>
                </a:cubicBezTo>
                <a:cubicBezTo>
                  <a:pt x="5577049" y="9863937"/>
                  <a:pt x="5349198" y="9820844"/>
                  <a:pt x="5088988" y="9850112"/>
                </a:cubicBezTo>
                <a:cubicBezTo>
                  <a:pt x="4828778" y="9879380"/>
                  <a:pt x="4576164" y="9828518"/>
                  <a:pt x="4403030" y="9850112"/>
                </a:cubicBezTo>
                <a:cubicBezTo>
                  <a:pt x="4229896" y="9871706"/>
                  <a:pt x="4055077" y="9781587"/>
                  <a:pt x="3816741" y="9850112"/>
                </a:cubicBezTo>
                <a:cubicBezTo>
                  <a:pt x="3578405" y="9918637"/>
                  <a:pt x="3337446" y="9802232"/>
                  <a:pt x="3031114" y="9850112"/>
                </a:cubicBezTo>
                <a:cubicBezTo>
                  <a:pt x="2724782" y="9897992"/>
                  <a:pt x="2720472" y="9784684"/>
                  <a:pt x="2444825" y="9850112"/>
                </a:cubicBezTo>
                <a:cubicBezTo>
                  <a:pt x="2169178" y="9915540"/>
                  <a:pt x="1936228" y="9775510"/>
                  <a:pt x="1758867" y="9850112"/>
                </a:cubicBezTo>
                <a:cubicBezTo>
                  <a:pt x="1581506" y="9924714"/>
                  <a:pt x="1348163" y="9823772"/>
                  <a:pt x="973240" y="9850112"/>
                </a:cubicBezTo>
                <a:cubicBezTo>
                  <a:pt x="598317" y="9876452"/>
                  <a:pt x="744459" y="9827722"/>
                  <a:pt x="685958" y="9850112"/>
                </a:cubicBezTo>
                <a:cubicBezTo>
                  <a:pt x="627457" y="9872502"/>
                  <a:pt x="326604" y="9786969"/>
                  <a:pt x="0" y="9850112"/>
                </a:cubicBezTo>
                <a:cubicBezTo>
                  <a:pt x="-15950" y="9730229"/>
                  <a:pt x="38480" y="9593460"/>
                  <a:pt x="0" y="9467696"/>
                </a:cubicBezTo>
                <a:cubicBezTo>
                  <a:pt x="-38480" y="9341932"/>
                  <a:pt x="29909" y="8933904"/>
                  <a:pt x="0" y="8789776"/>
                </a:cubicBezTo>
                <a:cubicBezTo>
                  <a:pt x="-29909" y="8645648"/>
                  <a:pt x="2502" y="8552108"/>
                  <a:pt x="0" y="8407360"/>
                </a:cubicBezTo>
                <a:cubicBezTo>
                  <a:pt x="-2502" y="8262612"/>
                  <a:pt x="14395" y="8138067"/>
                  <a:pt x="0" y="7926443"/>
                </a:cubicBezTo>
                <a:cubicBezTo>
                  <a:pt x="-14395" y="7714819"/>
                  <a:pt x="52941" y="7636316"/>
                  <a:pt x="0" y="7445526"/>
                </a:cubicBezTo>
                <a:cubicBezTo>
                  <a:pt x="-52941" y="7254736"/>
                  <a:pt x="44755" y="7072981"/>
                  <a:pt x="0" y="6964609"/>
                </a:cubicBezTo>
                <a:cubicBezTo>
                  <a:pt x="-44755" y="6856237"/>
                  <a:pt x="11759" y="6583439"/>
                  <a:pt x="0" y="6483691"/>
                </a:cubicBezTo>
                <a:cubicBezTo>
                  <a:pt x="-11759" y="6383943"/>
                  <a:pt x="25652" y="5995783"/>
                  <a:pt x="0" y="5805772"/>
                </a:cubicBezTo>
                <a:cubicBezTo>
                  <a:pt x="-25652" y="5615761"/>
                  <a:pt x="56999" y="5461371"/>
                  <a:pt x="0" y="5226354"/>
                </a:cubicBezTo>
                <a:cubicBezTo>
                  <a:pt x="-56999" y="4991337"/>
                  <a:pt x="3233" y="5054012"/>
                  <a:pt x="0" y="4942439"/>
                </a:cubicBezTo>
                <a:cubicBezTo>
                  <a:pt x="-3233" y="4830867"/>
                  <a:pt x="1497" y="4792345"/>
                  <a:pt x="0" y="4658524"/>
                </a:cubicBezTo>
                <a:cubicBezTo>
                  <a:pt x="-1497" y="4524703"/>
                  <a:pt x="54481" y="4339366"/>
                  <a:pt x="0" y="4079105"/>
                </a:cubicBezTo>
                <a:cubicBezTo>
                  <a:pt x="-54481" y="3818844"/>
                  <a:pt x="29208" y="3696917"/>
                  <a:pt x="0" y="3499687"/>
                </a:cubicBezTo>
                <a:cubicBezTo>
                  <a:pt x="-29208" y="3302457"/>
                  <a:pt x="29732" y="3090314"/>
                  <a:pt x="0" y="2821767"/>
                </a:cubicBezTo>
                <a:cubicBezTo>
                  <a:pt x="-29732" y="2553220"/>
                  <a:pt x="48309" y="2459623"/>
                  <a:pt x="0" y="2340850"/>
                </a:cubicBezTo>
                <a:cubicBezTo>
                  <a:pt x="-48309" y="2222077"/>
                  <a:pt x="73327" y="1827708"/>
                  <a:pt x="0" y="1662931"/>
                </a:cubicBezTo>
                <a:cubicBezTo>
                  <a:pt x="-73327" y="1498154"/>
                  <a:pt x="6477" y="1208757"/>
                  <a:pt x="0" y="1083512"/>
                </a:cubicBezTo>
                <a:cubicBezTo>
                  <a:pt x="-6477" y="958267"/>
                  <a:pt x="12889" y="444807"/>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3F7D0A67-850E-25A4-E5D1-FED2A4E15094}"/>
              </a:ext>
            </a:extLst>
          </p:cNvPr>
          <p:cNvCxnSpPr>
            <a:cxnSpLocks/>
          </p:cNvCxnSpPr>
          <p:nvPr/>
        </p:nvCxnSpPr>
        <p:spPr>
          <a:xfrm>
            <a:off x="8224909" y="11178674"/>
            <a:ext cx="0" cy="2072605"/>
          </a:xfrm>
          <a:prstGeom prst="line">
            <a:avLst/>
          </a:prstGeom>
          <a:ln w="5715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8D440AA5-5E31-FEDC-8E63-6234E7F9CAE6}"/>
              </a:ext>
            </a:extLst>
          </p:cNvPr>
          <p:cNvSpPr/>
          <p:nvPr/>
        </p:nvSpPr>
        <p:spPr>
          <a:xfrm>
            <a:off x="-645886" y="-455558"/>
            <a:ext cx="23237371" cy="3927468"/>
          </a:xfrm>
          <a:prstGeom prst="roundRect">
            <a:avLst>
              <a:gd name="adj" fmla="val 37954"/>
            </a:avLst>
          </a:prstGeom>
          <a:solidFill>
            <a:srgbClr val="0D7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b="1" dirty="0">
                <a:latin typeface="Proxima Nova Black" panose="02000506030000020004" pitchFamily="50" charset="0"/>
              </a:rPr>
              <a:t>Project Process and Key Steps</a:t>
            </a:r>
            <a:endParaRPr lang="en-CA" sz="8800" b="1" dirty="0">
              <a:latin typeface="Proxima Nova Black" panose="02000506030000020004" pitchFamily="50" charset="0"/>
            </a:endParaRPr>
          </a:p>
        </p:txBody>
      </p:sp>
      <p:grpSp>
        <p:nvGrpSpPr>
          <p:cNvPr id="62" name="Group 61">
            <a:extLst>
              <a:ext uri="{FF2B5EF4-FFF2-40B4-BE49-F238E27FC236}">
                <a16:creationId xmlns:a16="http://schemas.microsoft.com/office/drawing/2014/main" id="{D63E3334-CF3E-4719-4206-F8A9A51FD4C3}"/>
              </a:ext>
            </a:extLst>
          </p:cNvPr>
          <p:cNvGrpSpPr/>
          <p:nvPr/>
        </p:nvGrpSpPr>
        <p:grpSpPr>
          <a:xfrm>
            <a:off x="1274486" y="7054749"/>
            <a:ext cx="20264727" cy="4123924"/>
            <a:chOff x="1664631" y="4754001"/>
            <a:chExt cx="21337970" cy="4342335"/>
          </a:xfrm>
        </p:grpSpPr>
        <p:sp>
          <p:nvSpPr>
            <p:cNvPr id="44" name="Rectangle: Rounded Corners 43">
              <a:extLst>
                <a:ext uri="{FF2B5EF4-FFF2-40B4-BE49-F238E27FC236}">
                  <a16:creationId xmlns:a16="http://schemas.microsoft.com/office/drawing/2014/main" id="{EB459B87-3673-4771-FEFF-A77613F8A7E2}"/>
                </a:ext>
              </a:extLst>
            </p:cNvPr>
            <p:cNvSpPr/>
            <p:nvPr/>
          </p:nvSpPr>
          <p:spPr>
            <a:xfrm>
              <a:off x="1664631" y="5344125"/>
              <a:ext cx="3491314" cy="3274142"/>
            </a:xfrm>
            <a:prstGeom prst="roundRect">
              <a:avLst>
                <a:gd name="adj" fmla="val 25496"/>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ptos Display" panose="020B0004020202020204" pitchFamily="34" charset="0"/>
                </a:rPr>
                <a:t>Project Start-Up</a:t>
              </a:r>
            </a:p>
          </p:txBody>
        </p:sp>
        <p:sp>
          <p:nvSpPr>
            <p:cNvPr id="45" name="Rectangle: Rounded Corners 44">
              <a:extLst>
                <a:ext uri="{FF2B5EF4-FFF2-40B4-BE49-F238E27FC236}">
                  <a16:creationId xmlns:a16="http://schemas.microsoft.com/office/drawing/2014/main" id="{317086BA-6645-231A-2F3A-3A2919388DF3}"/>
                </a:ext>
              </a:extLst>
            </p:cNvPr>
            <p:cNvSpPr/>
            <p:nvPr/>
          </p:nvSpPr>
          <p:spPr>
            <a:xfrm>
              <a:off x="5866780" y="5393579"/>
              <a:ext cx="3826399" cy="3274142"/>
            </a:xfrm>
            <a:prstGeom prst="roundRect">
              <a:avLst>
                <a:gd name="adj" fmla="val 25496"/>
              </a:avLst>
            </a:prstGeom>
            <a:solidFill>
              <a:srgbClr val="FFD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ptos Display" panose="020B0004020202020204" pitchFamily="34" charset="0"/>
                </a:rPr>
                <a:t>Issues and Options</a:t>
              </a:r>
            </a:p>
          </p:txBody>
        </p:sp>
        <p:sp>
          <p:nvSpPr>
            <p:cNvPr id="46" name="Rectangle: Rounded Corners 45">
              <a:extLst>
                <a:ext uri="{FF2B5EF4-FFF2-40B4-BE49-F238E27FC236}">
                  <a16:creationId xmlns:a16="http://schemas.microsoft.com/office/drawing/2014/main" id="{74AF6C5B-91FF-B57B-1B80-9A520463134F}"/>
                </a:ext>
              </a:extLst>
            </p:cNvPr>
            <p:cNvSpPr/>
            <p:nvPr/>
          </p:nvSpPr>
          <p:spPr>
            <a:xfrm>
              <a:off x="9984224" y="5344125"/>
              <a:ext cx="3491314" cy="3274142"/>
            </a:xfrm>
            <a:prstGeom prst="roundRect">
              <a:avLst>
                <a:gd name="adj" fmla="val 25496"/>
              </a:avLst>
            </a:prstGeom>
            <a:solidFill>
              <a:srgbClr val="B1D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ptos Display" panose="020B0004020202020204" pitchFamily="34" charset="0"/>
                </a:rPr>
                <a:t>Draft Official Plan</a:t>
              </a:r>
            </a:p>
          </p:txBody>
        </p:sp>
        <p:sp>
          <p:nvSpPr>
            <p:cNvPr id="47" name="Rectangle: Rounded Corners 46">
              <a:extLst>
                <a:ext uri="{FF2B5EF4-FFF2-40B4-BE49-F238E27FC236}">
                  <a16:creationId xmlns:a16="http://schemas.microsoft.com/office/drawing/2014/main" id="{C70A19D8-155B-24C7-E4A3-4B526B0E1640}"/>
                </a:ext>
              </a:extLst>
            </p:cNvPr>
            <p:cNvSpPr/>
            <p:nvPr/>
          </p:nvSpPr>
          <p:spPr>
            <a:xfrm>
              <a:off x="14307953" y="5344125"/>
              <a:ext cx="3491314" cy="3274142"/>
            </a:xfrm>
            <a:prstGeom prst="roundRect">
              <a:avLst>
                <a:gd name="adj" fmla="val 25496"/>
              </a:avLst>
            </a:prstGeom>
            <a:solidFill>
              <a:srgbClr val="A4E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ptos Display" panose="020B0004020202020204" pitchFamily="34" charset="0"/>
                </a:rPr>
                <a:t>Final Official Plan</a:t>
              </a:r>
            </a:p>
          </p:txBody>
        </p:sp>
        <p:sp>
          <p:nvSpPr>
            <p:cNvPr id="48" name="Rectangle: Rounded Corners 47">
              <a:extLst>
                <a:ext uri="{FF2B5EF4-FFF2-40B4-BE49-F238E27FC236}">
                  <a16:creationId xmlns:a16="http://schemas.microsoft.com/office/drawing/2014/main" id="{5F677D51-7021-7126-EE35-E33A7379C95F}"/>
                </a:ext>
              </a:extLst>
            </p:cNvPr>
            <p:cNvSpPr/>
            <p:nvPr/>
          </p:nvSpPr>
          <p:spPr>
            <a:xfrm>
              <a:off x="18614482" y="5405729"/>
              <a:ext cx="3491314" cy="3274142"/>
            </a:xfrm>
            <a:prstGeom prst="roundRect">
              <a:avLst>
                <a:gd name="adj" fmla="val 25496"/>
              </a:avLst>
            </a:prstGeom>
            <a:solidFill>
              <a:srgbClr val="0D7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ptos Display" panose="020B0004020202020204" pitchFamily="34" charset="0"/>
                </a:rPr>
                <a:t>Council Adoption</a:t>
              </a:r>
            </a:p>
          </p:txBody>
        </p:sp>
        <p:sp>
          <p:nvSpPr>
            <p:cNvPr id="51" name="Rectangle: Rounded Corners 50">
              <a:extLst>
                <a:ext uri="{FF2B5EF4-FFF2-40B4-BE49-F238E27FC236}">
                  <a16:creationId xmlns:a16="http://schemas.microsoft.com/office/drawing/2014/main" id="{2C7220A1-9A29-28A3-E692-3BC31BF686C9}"/>
                </a:ext>
              </a:extLst>
            </p:cNvPr>
            <p:cNvSpPr/>
            <p:nvPr/>
          </p:nvSpPr>
          <p:spPr>
            <a:xfrm>
              <a:off x="2636156" y="8201234"/>
              <a:ext cx="20128008" cy="895102"/>
            </a:xfrm>
            <a:prstGeom prst="roundRect">
              <a:avLst>
                <a:gd name="adj" fmla="val 50000"/>
              </a:avLst>
            </a:prstGeom>
            <a:solidFill>
              <a:srgbClr val="E36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Aptos Display" panose="020B0004020202020204" pitchFamily="34" charset="0"/>
              </a:endParaRPr>
            </a:p>
          </p:txBody>
        </p:sp>
        <p:sp>
          <p:nvSpPr>
            <p:cNvPr id="52" name="TextBox 51">
              <a:extLst>
                <a:ext uri="{FF2B5EF4-FFF2-40B4-BE49-F238E27FC236}">
                  <a16:creationId xmlns:a16="http://schemas.microsoft.com/office/drawing/2014/main" id="{4DDFE744-258C-1CB9-7C83-0F9676149944}"/>
                </a:ext>
              </a:extLst>
            </p:cNvPr>
            <p:cNvSpPr txBox="1"/>
            <p:nvPr/>
          </p:nvSpPr>
          <p:spPr>
            <a:xfrm>
              <a:off x="3011870" y="8319131"/>
              <a:ext cx="2697653" cy="646331"/>
            </a:xfrm>
            <a:prstGeom prst="rect">
              <a:avLst/>
            </a:prstGeom>
            <a:noFill/>
          </p:spPr>
          <p:txBody>
            <a:bodyPr wrap="square" rtlCol="0">
              <a:spAutoFit/>
            </a:bodyPr>
            <a:lstStyle/>
            <a:p>
              <a:r>
                <a:rPr lang="en-US" sz="3600" b="1" dirty="0">
                  <a:solidFill>
                    <a:schemeClr val="bg1"/>
                  </a:solidFill>
                  <a:latin typeface="Aptos Display" panose="020B0004020202020204" pitchFamily="34" charset="0"/>
                </a:rPr>
                <a:t>Aug 2024</a:t>
              </a:r>
            </a:p>
          </p:txBody>
        </p:sp>
        <p:sp>
          <p:nvSpPr>
            <p:cNvPr id="53" name="TextBox 52">
              <a:extLst>
                <a:ext uri="{FF2B5EF4-FFF2-40B4-BE49-F238E27FC236}">
                  <a16:creationId xmlns:a16="http://schemas.microsoft.com/office/drawing/2014/main" id="{59D16FE4-F4CE-A951-E34D-7B56BFC6BB65}"/>
                </a:ext>
              </a:extLst>
            </p:cNvPr>
            <p:cNvSpPr txBox="1"/>
            <p:nvPr/>
          </p:nvSpPr>
          <p:spPr>
            <a:xfrm>
              <a:off x="6546111" y="8356705"/>
              <a:ext cx="3438113" cy="646331"/>
            </a:xfrm>
            <a:prstGeom prst="rect">
              <a:avLst/>
            </a:prstGeom>
            <a:noFill/>
          </p:spPr>
          <p:txBody>
            <a:bodyPr wrap="square" rtlCol="0">
              <a:spAutoFit/>
            </a:bodyPr>
            <a:lstStyle/>
            <a:p>
              <a:r>
                <a:rPr lang="en-US" sz="3600" b="1" dirty="0">
                  <a:solidFill>
                    <a:schemeClr val="bg1"/>
                  </a:solidFill>
                  <a:latin typeface="Aptos Display" panose="020B0004020202020204" pitchFamily="34" charset="0"/>
                </a:rPr>
                <a:t>Jan-May 2025</a:t>
              </a:r>
            </a:p>
          </p:txBody>
        </p:sp>
        <p:sp>
          <p:nvSpPr>
            <p:cNvPr id="54" name="TextBox 53">
              <a:extLst>
                <a:ext uri="{FF2B5EF4-FFF2-40B4-BE49-F238E27FC236}">
                  <a16:creationId xmlns:a16="http://schemas.microsoft.com/office/drawing/2014/main" id="{368C6CFB-E68B-D7BB-2E38-EFEDF3A92396}"/>
                </a:ext>
              </a:extLst>
            </p:cNvPr>
            <p:cNvSpPr txBox="1"/>
            <p:nvPr/>
          </p:nvSpPr>
          <p:spPr>
            <a:xfrm>
              <a:off x="10663554" y="8333692"/>
              <a:ext cx="3438113" cy="646331"/>
            </a:xfrm>
            <a:prstGeom prst="rect">
              <a:avLst/>
            </a:prstGeom>
            <a:noFill/>
          </p:spPr>
          <p:txBody>
            <a:bodyPr wrap="square" rtlCol="0">
              <a:spAutoFit/>
            </a:bodyPr>
            <a:lstStyle/>
            <a:p>
              <a:r>
                <a:rPr lang="en-US" sz="3600" b="1" dirty="0">
                  <a:solidFill>
                    <a:schemeClr val="bg1"/>
                  </a:solidFill>
                  <a:latin typeface="Aptos Display" panose="020B0004020202020204" pitchFamily="34" charset="0"/>
                </a:rPr>
                <a:t>Summer 2025</a:t>
              </a:r>
            </a:p>
          </p:txBody>
        </p:sp>
        <p:sp>
          <p:nvSpPr>
            <p:cNvPr id="55" name="TextBox 54">
              <a:extLst>
                <a:ext uri="{FF2B5EF4-FFF2-40B4-BE49-F238E27FC236}">
                  <a16:creationId xmlns:a16="http://schemas.microsoft.com/office/drawing/2014/main" id="{05F5C2F6-4FF1-57FD-3D15-60C6FE2F8EEF}"/>
                </a:ext>
              </a:extLst>
            </p:cNvPr>
            <p:cNvSpPr txBox="1"/>
            <p:nvPr/>
          </p:nvSpPr>
          <p:spPr>
            <a:xfrm>
              <a:off x="15176369" y="8367018"/>
              <a:ext cx="3814013" cy="680562"/>
            </a:xfrm>
            <a:prstGeom prst="rect">
              <a:avLst/>
            </a:prstGeom>
            <a:noFill/>
          </p:spPr>
          <p:txBody>
            <a:bodyPr wrap="square" rtlCol="0">
              <a:spAutoFit/>
            </a:bodyPr>
            <a:lstStyle/>
            <a:p>
              <a:r>
                <a:rPr lang="en-US" sz="3600" b="1" dirty="0">
                  <a:solidFill>
                    <a:schemeClr val="bg1"/>
                  </a:solidFill>
                  <a:latin typeface="Aptos Display" panose="020B0004020202020204" pitchFamily="34" charset="0"/>
                </a:rPr>
                <a:t>Late 2025</a:t>
              </a:r>
            </a:p>
          </p:txBody>
        </p:sp>
        <p:sp>
          <p:nvSpPr>
            <p:cNvPr id="56" name="TextBox 55">
              <a:extLst>
                <a:ext uri="{FF2B5EF4-FFF2-40B4-BE49-F238E27FC236}">
                  <a16:creationId xmlns:a16="http://schemas.microsoft.com/office/drawing/2014/main" id="{6C455E9E-C60A-3F8F-2A1F-2621910374B7}"/>
                </a:ext>
              </a:extLst>
            </p:cNvPr>
            <p:cNvSpPr txBox="1"/>
            <p:nvPr/>
          </p:nvSpPr>
          <p:spPr>
            <a:xfrm>
              <a:off x="19188589" y="8310948"/>
              <a:ext cx="3814012" cy="680562"/>
            </a:xfrm>
            <a:prstGeom prst="rect">
              <a:avLst/>
            </a:prstGeom>
            <a:noFill/>
          </p:spPr>
          <p:txBody>
            <a:bodyPr wrap="square" rtlCol="0">
              <a:spAutoFit/>
            </a:bodyPr>
            <a:lstStyle/>
            <a:p>
              <a:r>
                <a:rPr lang="en-US" sz="3600" b="1" dirty="0">
                  <a:solidFill>
                    <a:schemeClr val="bg1"/>
                  </a:solidFill>
                  <a:latin typeface="Aptos Display" panose="020B0004020202020204" pitchFamily="34" charset="0"/>
                </a:rPr>
                <a:t>Spring 2026</a:t>
              </a:r>
            </a:p>
          </p:txBody>
        </p:sp>
        <p:sp>
          <p:nvSpPr>
            <p:cNvPr id="57" name="Rectangle 56">
              <a:extLst>
                <a:ext uri="{FF2B5EF4-FFF2-40B4-BE49-F238E27FC236}">
                  <a16:creationId xmlns:a16="http://schemas.microsoft.com/office/drawing/2014/main" id="{901E445E-000E-E5B6-26D4-D7CEDD248672}"/>
                </a:ext>
              </a:extLst>
            </p:cNvPr>
            <p:cNvSpPr/>
            <p:nvPr/>
          </p:nvSpPr>
          <p:spPr>
            <a:xfrm>
              <a:off x="2240874" y="4807974"/>
              <a:ext cx="2338828" cy="895102"/>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ptos Display" panose="020B0004020202020204" pitchFamily="34" charset="0"/>
                </a:rPr>
                <a:t>Phase 1</a:t>
              </a:r>
            </a:p>
          </p:txBody>
        </p:sp>
        <p:sp>
          <p:nvSpPr>
            <p:cNvPr id="58" name="Rectangle 57">
              <a:extLst>
                <a:ext uri="{FF2B5EF4-FFF2-40B4-BE49-F238E27FC236}">
                  <a16:creationId xmlns:a16="http://schemas.microsoft.com/office/drawing/2014/main" id="{6CF9D9A6-3A1B-9B96-5B72-7C7FB1B82E24}"/>
                </a:ext>
              </a:extLst>
            </p:cNvPr>
            <p:cNvSpPr/>
            <p:nvPr/>
          </p:nvSpPr>
          <p:spPr>
            <a:xfrm>
              <a:off x="6443023" y="4754001"/>
              <a:ext cx="2540137" cy="895102"/>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ptos Display" panose="020B0004020202020204" pitchFamily="34" charset="0"/>
                </a:rPr>
                <a:t>Phase 2</a:t>
              </a:r>
            </a:p>
          </p:txBody>
        </p:sp>
        <p:sp>
          <p:nvSpPr>
            <p:cNvPr id="59" name="Rectangle 58">
              <a:extLst>
                <a:ext uri="{FF2B5EF4-FFF2-40B4-BE49-F238E27FC236}">
                  <a16:creationId xmlns:a16="http://schemas.microsoft.com/office/drawing/2014/main" id="{AC255E11-D8A4-5354-F0D0-2277B7D5B70F}"/>
                </a:ext>
              </a:extLst>
            </p:cNvPr>
            <p:cNvSpPr/>
            <p:nvPr/>
          </p:nvSpPr>
          <p:spPr>
            <a:xfrm>
              <a:off x="10508396" y="4783733"/>
              <a:ext cx="2338828" cy="895102"/>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ptos Display" panose="020B0004020202020204" pitchFamily="34" charset="0"/>
                </a:rPr>
                <a:t>Phase 3</a:t>
              </a:r>
            </a:p>
          </p:txBody>
        </p:sp>
        <p:sp>
          <p:nvSpPr>
            <p:cNvPr id="60" name="Rectangle 59">
              <a:extLst>
                <a:ext uri="{FF2B5EF4-FFF2-40B4-BE49-F238E27FC236}">
                  <a16:creationId xmlns:a16="http://schemas.microsoft.com/office/drawing/2014/main" id="{6850FE7F-BBFA-41C2-8A97-6138D0D46656}"/>
                </a:ext>
              </a:extLst>
            </p:cNvPr>
            <p:cNvSpPr/>
            <p:nvPr/>
          </p:nvSpPr>
          <p:spPr>
            <a:xfrm>
              <a:off x="14884196" y="4754001"/>
              <a:ext cx="2338828" cy="895102"/>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ptos Display" panose="020B0004020202020204" pitchFamily="34" charset="0"/>
                </a:rPr>
                <a:t>Phase 4</a:t>
              </a:r>
            </a:p>
          </p:txBody>
        </p:sp>
        <p:sp>
          <p:nvSpPr>
            <p:cNvPr id="61" name="Rectangle 60">
              <a:extLst>
                <a:ext uri="{FF2B5EF4-FFF2-40B4-BE49-F238E27FC236}">
                  <a16:creationId xmlns:a16="http://schemas.microsoft.com/office/drawing/2014/main" id="{ED416BB6-BF89-4335-A299-9A9A932D34ED}"/>
                </a:ext>
              </a:extLst>
            </p:cNvPr>
            <p:cNvSpPr/>
            <p:nvPr/>
          </p:nvSpPr>
          <p:spPr>
            <a:xfrm>
              <a:off x="19135192" y="4807974"/>
              <a:ext cx="2338828" cy="895102"/>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ptos Display" panose="020B0004020202020204" pitchFamily="34" charset="0"/>
                </a:rPr>
                <a:t>Phase 5</a:t>
              </a:r>
            </a:p>
          </p:txBody>
        </p:sp>
      </p:grpSp>
      <p:sp>
        <p:nvSpPr>
          <p:cNvPr id="64" name="TextBox 63">
            <a:extLst>
              <a:ext uri="{FF2B5EF4-FFF2-40B4-BE49-F238E27FC236}">
                <a16:creationId xmlns:a16="http://schemas.microsoft.com/office/drawing/2014/main" id="{8721BEA9-07C8-8570-5931-0BAE53274739}"/>
              </a:ext>
            </a:extLst>
          </p:cNvPr>
          <p:cNvSpPr txBox="1"/>
          <p:nvPr/>
        </p:nvSpPr>
        <p:spPr>
          <a:xfrm>
            <a:off x="924169" y="4214598"/>
            <a:ext cx="19413017" cy="1569660"/>
          </a:xfrm>
          <a:prstGeom prst="rect">
            <a:avLst/>
          </a:prstGeom>
          <a:noFill/>
        </p:spPr>
        <p:txBody>
          <a:bodyPr wrap="square" rtlCol="0">
            <a:spAutoFit/>
          </a:bodyPr>
          <a:lstStyle/>
          <a:p>
            <a:r>
              <a:rPr lang="en-CA" sz="4800" dirty="0">
                <a:latin typeface="Open Sans" panose="020B0606030504020204" pitchFamily="34" charset="0"/>
                <a:ea typeface="Open Sans" panose="020B0606030504020204" pitchFamily="34" charset="0"/>
                <a:cs typeface="Open Sans" panose="020B0606030504020204" pitchFamily="34" charset="0"/>
              </a:rPr>
              <a:t>There are five main phases to the project, with community engagement and gathering of input planned at key milestones.</a:t>
            </a:r>
          </a:p>
        </p:txBody>
      </p:sp>
      <p:cxnSp>
        <p:nvCxnSpPr>
          <p:cNvPr id="66" name="Straight Connector 65">
            <a:extLst>
              <a:ext uri="{FF2B5EF4-FFF2-40B4-BE49-F238E27FC236}">
                <a16:creationId xmlns:a16="http://schemas.microsoft.com/office/drawing/2014/main" id="{2ACE727C-736E-EE5C-7469-651BE5554DE9}"/>
              </a:ext>
            </a:extLst>
          </p:cNvPr>
          <p:cNvCxnSpPr/>
          <p:nvPr/>
        </p:nvCxnSpPr>
        <p:spPr>
          <a:xfrm>
            <a:off x="4708545" y="11290495"/>
            <a:ext cx="0" cy="1835570"/>
          </a:xfrm>
          <a:prstGeom prst="line">
            <a:avLst/>
          </a:prstGeom>
          <a:ln w="5715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D04982B3-83D4-D4BF-25A6-50CA7EE164C2}"/>
              </a:ext>
            </a:extLst>
          </p:cNvPr>
          <p:cNvSpPr/>
          <p:nvPr/>
        </p:nvSpPr>
        <p:spPr>
          <a:xfrm>
            <a:off x="2197145" y="13013976"/>
            <a:ext cx="3928945" cy="1622323"/>
          </a:xfrm>
          <a:prstGeom prst="roundRect">
            <a:avLst>
              <a:gd name="adj" fmla="val 50000"/>
            </a:avLst>
          </a:prstGeom>
          <a:solidFill>
            <a:srgbClr val="278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Display" panose="020B0004020202020204" pitchFamily="34" charset="0"/>
              </a:rPr>
              <a:t>Open Houses and Online Survey #1</a:t>
            </a:r>
          </a:p>
        </p:txBody>
      </p:sp>
      <p:sp>
        <p:nvSpPr>
          <p:cNvPr id="69" name="Rectangle: Rounded Corners 68">
            <a:extLst>
              <a:ext uri="{FF2B5EF4-FFF2-40B4-BE49-F238E27FC236}">
                <a16:creationId xmlns:a16="http://schemas.microsoft.com/office/drawing/2014/main" id="{C527D6DF-1010-84F0-DE43-D88FCE78A535}"/>
              </a:ext>
            </a:extLst>
          </p:cNvPr>
          <p:cNvSpPr/>
          <p:nvPr/>
        </p:nvSpPr>
        <p:spPr>
          <a:xfrm>
            <a:off x="7043855" y="13022408"/>
            <a:ext cx="3928945" cy="1622323"/>
          </a:xfrm>
          <a:prstGeom prst="roundRect">
            <a:avLst>
              <a:gd name="adj" fmla="val 50000"/>
            </a:avLst>
          </a:prstGeom>
          <a:solidFill>
            <a:srgbClr val="278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Display" panose="020B0004020202020204" pitchFamily="34" charset="0"/>
              </a:rPr>
              <a:t>Open House and Online Survey #2</a:t>
            </a:r>
          </a:p>
        </p:txBody>
      </p:sp>
      <p:sp>
        <p:nvSpPr>
          <p:cNvPr id="72" name="Rectangle: Rounded Corners 71">
            <a:extLst>
              <a:ext uri="{FF2B5EF4-FFF2-40B4-BE49-F238E27FC236}">
                <a16:creationId xmlns:a16="http://schemas.microsoft.com/office/drawing/2014/main" id="{23580E08-1D29-27B9-2359-40212356F75E}"/>
              </a:ext>
            </a:extLst>
          </p:cNvPr>
          <p:cNvSpPr/>
          <p:nvPr/>
        </p:nvSpPr>
        <p:spPr>
          <a:xfrm>
            <a:off x="11623305" y="13022408"/>
            <a:ext cx="3928945" cy="1622323"/>
          </a:xfrm>
          <a:prstGeom prst="roundRect">
            <a:avLst>
              <a:gd name="adj" fmla="val 50000"/>
            </a:avLst>
          </a:prstGeom>
          <a:solidFill>
            <a:srgbClr val="278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Display" panose="020B0004020202020204" pitchFamily="34" charset="0"/>
              </a:rPr>
              <a:t>Open House and Online Survey #3</a:t>
            </a:r>
          </a:p>
        </p:txBody>
      </p:sp>
      <p:cxnSp>
        <p:nvCxnSpPr>
          <p:cNvPr id="73" name="Straight Connector 72">
            <a:extLst>
              <a:ext uri="{FF2B5EF4-FFF2-40B4-BE49-F238E27FC236}">
                <a16:creationId xmlns:a16="http://schemas.microsoft.com/office/drawing/2014/main" id="{33E92A92-40DD-B4C8-8904-885B4F26535D}"/>
              </a:ext>
            </a:extLst>
          </p:cNvPr>
          <p:cNvCxnSpPr>
            <a:cxnSpLocks/>
          </p:cNvCxnSpPr>
          <p:nvPr/>
        </p:nvCxnSpPr>
        <p:spPr>
          <a:xfrm>
            <a:off x="17383809" y="11170242"/>
            <a:ext cx="0" cy="2072605"/>
          </a:xfrm>
          <a:prstGeom prst="line">
            <a:avLst/>
          </a:prstGeom>
          <a:ln w="5715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415D5298-B1AC-71E6-1D4D-6B928EC566E3}"/>
              </a:ext>
            </a:extLst>
          </p:cNvPr>
          <p:cNvSpPr/>
          <p:nvPr/>
        </p:nvSpPr>
        <p:spPr>
          <a:xfrm>
            <a:off x="16202755" y="13013976"/>
            <a:ext cx="3928945" cy="1622323"/>
          </a:xfrm>
          <a:prstGeom prst="roundRect">
            <a:avLst>
              <a:gd name="adj" fmla="val 50000"/>
            </a:avLst>
          </a:prstGeom>
          <a:solidFill>
            <a:srgbClr val="278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Display" panose="020B0004020202020204" pitchFamily="34" charset="0"/>
              </a:rPr>
              <a:t>Open House &amp; Public Meeting</a:t>
            </a:r>
          </a:p>
        </p:txBody>
      </p:sp>
      <p:sp>
        <p:nvSpPr>
          <p:cNvPr id="75" name="TextBox 74">
            <a:extLst>
              <a:ext uri="{FF2B5EF4-FFF2-40B4-BE49-F238E27FC236}">
                <a16:creationId xmlns:a16="http://schemas.microsoft.com/office/drawing/2014/main" id="{77E5FFEE-5DA5-407B-2D25-01D3BF92DB49}"/>
              </a:ext>
            </a:extLst>
          </p:cNvPr>
          <p:cNvSpPr txBox="1"/>
          <p:nvPr/>
        </p:nvSpPr>
        <p:spPr>
          <a:xfrm>
            <a:off x="1277893" y="16158557"/>
            <a:ext cx="19413017" cy="1107996"/>
          </a:xfrm>
          <a:prstGeom prst="rect">
            <a:avLst/>
          </a:prstGeom>
          <a:noFill/>
        </p:spPr>
        <p:txBody>
          <a:bodyPr wrap="square" rtlCol="0">
            <a:spAutoFit/>
          </a:bodyPr>
          <a:lstStyle/>
          <a:p>
            <a:r>
              <a:rPr lang="en-CA" sz="6600" b="1" dirty="0">
                <a:latin typeface="Proxima Nova"/>
                <a:ea typeface="Open Sans" panose="020B0606030504020204" pitchFamily="34" charset="0"/>
                <a:cs typeface="Open Sans" panose="020B0606030504020204" pitchFamily="34" charset="0"/>
              </a:rPr>
              <a:t>Exploring the Issues and Options</a:t>
            </a:r>
          </a:p>
        </p:txBody>
      </p:sp>
      <p:sp>
        <p:nvSpPr>
          <p:cNvPr id="76" name="TextBox 75">
            <a:extLst>
              <a:ext uri="{FF2B5EF4-FFF2-40B4-BE49-F238E27FC236}">
                <a16:creationId xmlns:a16="http://schemas.microsoft.com/office/drawing/2014/main" id="{E816D633-BE9E-EBA3-F4D5-C96ADDDE799E}"/>
              </a:ext>
            </a:extLst>
          </p:cNvPr>
          <p:cNvSpPr txBox="1"/>
          <p:nvPr/>
        </p:nvSpPr>
        <p:spPr>
          <a:xfrm>
            <a:off x="1277892" y="17757418"/>
            <a:ext cx="19413017" cy="3046988"/>
          </a:xfrm>
          <a:prstGeom prst="rect">
            <a:avLst/>
          </a:prstGeom>
          <a:noFill/>
        </p:spPr>
        <p:txBody>
          <a:bodyPr wrap="square" rtlCol="0">
            <a:spAutoFit/>
          </a:bodyPr>
          <a:lstStyle/>
          <a:p>
            <a:r>
              <a:rPr lang="en-CA" sz="4800" dirty="0">
                <a:latin typeface="Open Sans" panose="020B0606030504020204" pitchFamily="34" charset="0"/>
                <a:ea typeface="Open Sans" panose="020B0606030504020204" pitchFamily="34" charset="0"/>
                <a:cs typeface="Open Sans" panose="020B0606030504020204" pitchFamily="34" charset="0"/>
              </a:rPr>
              <a:t>A Background Research report has been prepared to explore the key topics for the New Official Plan, and develop recommendations for two main topics:</a:t>
            </a:r>
          </a:p>
          <a:p>
            <a:endParaRPr lang="en-CA"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Rounded Corners 77">
            <a:extLst>
              <a:ext uri="{FF2B5EF4-FFF2-40B4-BE49-F238E27FC236}">
                <a16:creationId xmlns:a16="http://schemas.microsoft.com/office/drawing/2014/main" id="{5059E2CE-07DE-57B1-F80E-B5BD6D3872FB}"/>
              </a:ext>
            </a:extLst>
          </p:cNvPr>
          <p:cNvSpPr/>
          <p:nvPr/>
        </p:nvSpPr>
        <p:spPr>
          <a:xfrm>
            <a:off x="1718735" y="21295272"/>
            <a:ext cx="8456148" cy="2137004"/>
          </a:xfrm>
          <a:prstGeom prst="roundRect">
            <a:avLst>
              <a:gd name="adj" fmla="val 27175"/>
            </a:avLst>
          </a:prstGeom>
          <a:solidFill>
            <a:srgbClr val="E36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Proxima Nova"/>
              </a:rPr>
              <a:t>Settlement Area Boundary Expansions</a:t>
            </a:r>
          </a:p>
        </p:txBody>
      </p:sp>
      <p:sp>
        <p:nvSpPr>
          <p:cNvPr id="79" name="Rectangle: Rounded Corners 78">
            <a:extLst>
              <a:ext uri="{FF2B5EF4-FFF2-40B4-BE49-F238E27FC236}">
                <a16:creationId xmlns:a16="http://schemas.microsoft.com/office/drawing/2014/main" id="{43810267-7700-EACF-E5AE-FB61029C4E85}"/>
              </a:ext>
            </a:extLst>
          </p:cNvPr>
          <p:cNvSpPr/>
          <p:nvPr/>
        </p:nvSpPr>
        <p:spPr>
          <a:xfrm>
            <a:off x="12355989" y="21304966"/>
            <a:ext cx="8456148" cy="2137317"/>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Proxima Nova"/>
              </a:rPr>
              <a:t>Key Policy Directions</a:t>
            </a:r>
          </a:p>
        </p:txBody>
      </p:sp>
      <p:sp>
        <p:nvSpPr>
          <p:cNvPr id="82" name="TextBox 81">
            <a:extLst>
              <a:ext uri="{FF2B5EF4-FFF2-40B4-BE49-F238E27FC236}">
                <a16:creationId xmlns:a16="http://schemas.microsoft.com/office/drawing/2014/main" id="{32A8FCCD-81C0-1EC5-69F9-018F03CA6240}"/>
              </a:ext>
            </a:extLst>
          </p:cNvPr>
          <p:cNvSpPr txBox="1"/>
          <p:nvPr/>
        </p:nvSpPr>
        <p:spPr>
          <a:xfrm>
            <a:off x="1390468" y="24090841"/>
            <a:ext cx="9080742" cy="7848302"/>
          </a:xfrm>
          <a:prstGeom prst="rect">
            <a:avLst/>
          </a:prstGeom>
          <a:noFill/>
        </p:spPr>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We are undertaking a technical review to determine how and where to expand the Essa growth boundary to accommodate the need for new community areas. The amount of land needed is guided by the Simcoe County Official Plan and Municipal Comprehensive Review (2023).</a:t>
            </a:r>
          </a:p>
          <a:p>
            <a:endParaRPr lang="en-US" sz="3600" dirty="0">
              <a:latin typeface="Open Sans" panose="020B0606030504020204" pitchFamily="34" charset="0"/>
              <a:ea typeface="Open Sans" panose="020B0606030504020204" pitchFamily="34" charset="0"/>
              <a:cs typeface="Open Sans" panose="020B0606030504020204" pitchFamily="34" charset="0"/>
            </a:endParaRPr>
          </a:p>
          <a:p>
            <a:r>
              <a:rPr lang="en-US" sz="3600" dirty="0">
                <a:latin typeface="Open Sans" panose="020B0606030504020204" pitchFamily="34" charset="0"/>
                <a:ea typeface="Open Sans" panose="020B0606030504020204" pitchFamily="34" charset="0"/>
                <a:cs typeface="Open Sans" panose="020B0606030504020204" pitchFamily="34" charset="0"/>
              </a:rPr>
              <a:t>New expansion areas would be on lands within Essa that can accommodate more growth. The final confirmation of Settlement Area Boundary Expansions will be part of future work through amendments to the Official Plan.</a:t>
            </a:r>
          </a:p>
        </p:txBody>
      </p:sp>
      <p:sp>
        <p:nvSpPr>
          <p:cNvPr id="83" name="TextBox 82">
            <a:extLst>
              <a:ext uri="{FF2B5EF4-FFF2-40B4-BE49-F238E27FC236}">
                <a16:creationId xmlns:a16="http://schemas.microsoft.com/office/drawing/2014/main" id="{5E0DA90A-1BEB-7F18-D3BC-17E85232C54F}"/>
              </a:ext>
            </a:extLst>
          </p:cNvPr>
          <p:cNvSpPr txBox="1"/>
          <p:nvPr/>
        </p:nvSpPr>
        <p:spPr>
          <a:xfrm>
            <a:off x="11771789" y="24189026"/>
            <a:ext cx="9236180" cy="7294305"/>
          </a:xfrm>
          <a:prstGeom prst="rect">
            <a:avLst/>
          </a:prstGeom>
          <a:noFill/>
        </p:spPr>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The New Official Plan includes updated policies to align with the latest Provincial guidance, and integrates policies from the Simcoe County Official Plan.</a:t>
            </a:r>
          </a:p>
          <a:p>
            <a:endParaRPr lang="en-US" sz="3600" dirty="0">
              <a:latin typeface="Open Sans" panose="020B0606030504020204" pitchFamily="34" charset="0"/>
              <a:ea typeface="Open Sans" panose="020B0606030504020204" pitchFamily="34" charset="0"/>
              <a:cs typeface="Open Sans" panose="020B0606030504020204" pitchFamily="34" charset="0"/>
            </a:endParaRPr>
          </a:p>
          <a:p>
            <a:r>
              <a:rPr lang="en-US" sz="3600" dirty="0">
                <a:latin typeface="Open Sans" panose="020B0606030504020204" pitchFamily="34" charset="0"/>
                <a:ea typeface="Open Sans" panose="020B0606030504020204" pitchFamily="34" charset="0"/>
                <a:cs typeface="Open Sans" panose="020B0606030504020204" pitchFamily="34" charset="0"/>
              </a:rPr>
              <a:t>There are several key policy areas in the New Official Plan, including housing, employment, agricultural areas, rural areas, community design, natural heritage, sustainability, transportation, and infrastructure. The policies have been developed based on the background studies completed from 2024- 2025.</a:t>
            </a:r>
          </a:p>
        </p:txBody>
      </p:sp>
      <p:sp>
        <p:nvSpPr>
          <p:cNvPr id="2" name="Isosceles Triangle 1">
            <a:extLst>
              <a:ext uri="{FF2B5EF4-FFF2-40B4-BE49-F238E27FC236}">
                <a16:creationId xmlns:a16="http://schemas.microsoft.com/office/drawing/2014/main" id="{ED45F71D-6EFA-A179-7E60-FEAE895A0E31}"/>
              </a:ext>
            </a:extLst>
          </p:cNvPr>
          <p:cNvSpPr/>
          <p:nvPr/>
        </p:nvSpPr>
        <p:spPr>
          <a:xfrm rot="10800000" flipV="1">
            <a:off x="17006333" y="11125655"/>
            <a:ext cx="760565" cy="354226"/>
          </a:xfrm>
          <a:prstGeom prst="triangle">
            <a:avLst/>
          </a:prstGeom>
          <a:solidFill>
            <a:schemeClr val="accent5">
              <a:lumMod val="1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683">
              <a:buClrTx/>
            </a:pPr>
            <a:endParaRPr lang="en-CA" sz="3200" kern="1200" dirty="0">
              <a:solidFill>
                <a:prstClr val="white"/>
              </a:solidFill>
            </a:endParaRPr>
          </a:p>
        </p:txBody>
      </p:sp>
      <p:sp>
        <p:nvSpPr>
          <p:cNvPr id="3" name="TextBox 2">
            <a:extLst>
              <a:ext uri="{FF2B5EF4-FFF2-40B4-BE49-F238E27FC236}">
                <a16:creationId xmlns:a16="http://schemas.microsoft.com/office/drawing/2014/main" id="{E4A24855-1A16-737D-0802-2C2C8024B844}"/>
              </a:ext>
            </a:extLst>
          </p:cNvPr>
          <p:cNvSpPr txBox="1"/>
          <p:nvPr/>
        </p:nvSpPr>
        <p:spPr>
          <a:xfrm>
            <a:off x="15552250" y="11494939"/>
            <a:ext cx="3928947" cy="707885"/>
          </a:xfrm>
          <a:prstGeom prst="rect">
            <a:avLst/>
          </a:prstGeom>
          <a:solidFill>
            <a:schemeClr val="bg1"/>
          </a:solidFill>
        </p:spPr>
        <p:txBody>
          <a:bodyPr wrap="square" rtlCol="0">
            <a:spAutoFit/>
          </a:bodyPr>
          <a:lstStyle/>
          <a:p>
            <a:pPr algn="ctr" defTabSz="685683">
              <a:buClrTx/>
            </a:pPr>
            <a:r>
              <a:rPr lang="en-US" sz="4000" b="1" kern="1200" dirty="0">
                <a:solidFill>
                  <a:prstClr val="black">
                    <a:lumMod val="75000"/>
                    <a:lumOff val="25000"/>
                  </a:prstClr>
                </a:solidFill>
                <a:latin typeface="Tw Cen MT" panose="020B0602020104020603" pitchFamily="34" charset="0"/>
                <a:ea typeface="+mn-ea"/>
                <a:cs typeface="+mn-cs"/>
              </a:rPr>
              <a:t>WE ARE HERE!</a:t>
            </a:r>
          </a:p>
        </p:txBody>
      </p:sp>
    </p:spTree>
    <p:extLst>
      <p:ext uri="{BB962C8B-B14F-4D97-AF65-F5344CB8AC3E}">
        <p14:creationId xmlns:p14="http://schemas.microsoft.com/office/powerpoint/2010/main" val="185292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D99BC9-F642-5938-44B2-543619BFF59F}"/>
              </a:ext>
            </a:extLst>
          </p:cNvPr>
          <p:cNvSpPr/>
          <p:nvPr/>
        </p:nvSpPr>
        <p:spPr>
          <a:xfrm>
            <a:off x="1148770" y="2679711"/>
            <a:ext cx="20090248" cy="5027375"/>
          </a:xfrm>
          <a:custGeom>
            <a:avLst/>
            <a:gdLst>
              <a:gd name="connsiteX0" fmla="*/ 0 w 20090248"/>
              <a:gd name="connsiteY0" fmla="*/ 0 h 5027375"/>
              <a:gd name="connsiteX1" fmla="*/ 590890 w 20090248"/>
              <a:gd name="connsiteY1" fmla="*/ 0 h 5027375"/>
              <a:gd name="connsiteX2" fmla="*/ 1181779 w 20090248"/>
              <a:gd name="connsiteY2" fmla="*/ 0 h 5027375"/>
              <a:gd name="connsiteX3" fmla="*/ 1370864 w 20090248"/>
              <a:gd name="connsiteY3" fmla="*/ 0 h 5027375"/>
              <a:gd name="connsiteX4" fmla="*/ 2363559 w 20090248"/>
              <a:gd name="connsiteY4" fmla="*/ 0 h 5027375"/>
              <a:gd name="connsiteX5" fmla="*/ 2552643 w 20090248"/>
              <a:gd name="connsiteY5" fmla="*/ 0 h 5027375"/>
              <a:gd name="connsiteX6" fmla="*/ 2540825 w 20090248"/>
              <a:gd name="connsiteY6" fmla="*/ 0 h 5027375"/>
              <a:gd name="connsiteX7" fmla="*/ 2930813 w 20090248"/>
              <a:gd name="connsiteY7" fmla="*/ 0 h 5027375"/>
              <a:gd name="connsiteX8" fmla="*/ 3923507 w 20090248"/>
              <a:gd name="connsiteY8" fmla="*/ 0 h 5027375"/>
              <a:gd name="connsiteX9" fmla="*/ 4715299 w 20090248"/>
              <a:gd name="connsiteY9" fmla="*/ 0 h 5027375"/>
              <a:gd name="connsiteX10" fmla="*/ 5507092 w 20090248"/>
              <a:gd name="connsiteY10" fmla="*/ 0 h 5027375"/>
              <a:gd name="connsiteX11" fmla="*/ 5696176 w 20090248"/>
              <a:gd name="connsiteY11" fmla="*/ 0 h 5027375"/>
              <a:gd name="connsiteX12" fmla="*/ 6487968 w 20090248"/>
              <a:gd name="connsiteY12" fmla="*/ 0 h 5027375"/>
              <a:gd name="connsiteX13" fmla="*/ 7480663 w 20090248"/>
              <a:gd name="connsiteY13" fmla="*/ 0 h 5027375"/>
              <a:gd name="connsiteX14" fmla="*/ 7870650 w 20090248"/>
              <a:gd name="connsiteY14" fmla="*/ 0 h 5027375"/>
              <a:gd name="connsiteX15" fmla="*/ 8059735 w 20090248"/>
              <a:gd name="connsiteY15" fmla="*/ 0 h 5027375"/>
              <a:gd name="connsiteX16" fmla="*/ 8851527 w 20090248"/>
              <a:gd name="connsiteY16" fmla="*/ 0 h 5027375"/>
              <a:gd name="connsiteX17" fmla="*/ 9844222 w 20090248"/>
              <a:gd name="connsiteY17" fmla="*/ 0 h 5027375"/>
              <a:gd name="connsiteX18" fmla="*/ 10636014 w 20090248"/>
              <a:gd name="connsiteY18" fmla="*/ 0 h 5027375"/>
              <a:gd name="connsiteX19" fmla="*/ 11628708 w 20090248"/>
              <a:gd name="connsiteY19" fmla="*/ 0 h 5027375"/>
              <a:gd name="connsiteX20" fmla="*/ 11616890 w 20090248"/>
              <a:gd name="connsiteY20" fmla="*/ 0 h 5027375"/>
              <a:gd name="connsiteX21" fmla="*/ 11605073 w 20090248"/>
              <a:gd name="connsiteY21" fmla="*/ 0 h 5027375"/>
              <a:gd name="connsiteX22" fmla="*/ 11794157 w 20090248"/>
              <a:gd name="connsiteY22" fmla="*/ 0 h 5027375"/>
              <a:gd name="connsiteX23" fmla="*/ 12786852 w 20090248"/>
              <a:gd name="connsiteY23" fmla="*/ 0 h 5027375"/>
              <a:gd name="connsiteX24" fmla="*/ 12775034 w 20090248"/>
              <a:gd name="connsiteY24" fmla="*/ 0 h 5027375"/>
              <a:gd name="connsiteX25" fmla="*/ 13767729 w 20090248"/>
              <a:gd name="connsiteY25" fmla="*/ 0 h 5027375"/>
              <a:gd name="connsiteX26" fmla="*/ 14157716 w 20090248"/>
              <a:gd name="connsiteY26" fmla="*/ 0 h 5027375"/>
              <a:gd name="connsiteX27" fmla="*/ 14346801 w 20090248"/>
              <a:gd name="connsiteY27" fmla="*/ 0 h 5027375"/>
              <a:gd name="connsiteX28" fmla="*/ 15138593 w 20090248"/>
              <a:gd name="connsiteY28" fmla="*/ 0 h 5027375"/>
              <a:gd name="connsiteX29" fmla="*/ 15930385 w 20090248"/>
              <a:gd name="connsiteY29" fmla="*/ 0 h 5027375"/>
              <a:gd name="connsiteX30" fmla="*/ 16923079 w 20090248"/>
              <a:gd name="connsiteY30" fmla="*/ 0 h 5027375"/>
              <a:gd name="connsiteX31" fmla="*/ 16911262 w 20090248"/>
              <a:gd name="connsiteY31" fmla="*/ 0 h 5027375"/>
              <a:gd name="connsiteX32" fmla="*/ 17100346 w 20090248"/>
              <a:gd name="connsiteY32" fmla="*/ 0 h 5027375"/>
              <a:gd name="connsiteX33" fmla="*/ 17892139 w 20090248"/>
              <a:gd name="connsiteY33" fmla="*/ 0 h 5027375"/>
              <a:gd name="connsiteX34" fmla="*/ 17880321 w 20090248"/>
              <a:gd name="connsiteY34" fmla="*/ 0 h 5027375"/>
              <a:gd name="connsiteX35" fmla="*/ 17868503 w 20090248"/>
              <a:gd name="connsiteY35" fmla="*/ 0 h 5027375"/>
              <a:gd name="connsiteX36" fmla="*/ 18459393 w 20090248"/>
              <a:gd name="connsiteY36" fmla="*/ 0 h 5027375"/>
              <a:gd name="connsiteX37" fmla="*/ 18648477 w 20090248"/>
              <a:gd name="connsiteY37" fmla="*/ 0 h 5027375"/>
              <a:gd name="connsiteX38" fmla="*/ 20090248 w 20090248"/>
              <a:gd name="connsiteY38" fmla="*/ 0 h 5027375"/>
              <a:gd name="connsiteX39" fmla="*/ 20090248 w 20090248"/>
              <a:gd name="connsiteY39" fmla="*/ 458050 h 5027375"/>
              <a:gd name="connsiteX40" fmla="*/ 20090248 w 20090248"/>
              <a:gd name="connsiteY40" fmla="*/ 1016647 h 5027375"/>
              <a:gd name="connsiteX41" fmla="*/ 20090248 w 20090248"/>
              <a:gd name="connsiteY41" fmla="*/ 1424423 h 5027375"/>
              <a:gd name="connsiteX42" fmla="*/ 20090248 w 20090248"/>
              <a:gd name="connsiteY42" fmla="*/ 2033294 h 5027375"/>
              <a:gd name="connsiteX43" fmla="*/ 20090248 w 20090248"/>
              <a:gd name="connsiteY43" fmla="*/ 2692439 h 5027375"/>
              <a:gd name="connsiteX44" fmla="*/ 20090248 w 20090248"/>
              <a:gd name="connsiteY44" fmla="*/ 3301310 h 5027375"/>
              <a:gd name="connsiteX45" fmla="*/ 20090248 w 20090248"/>
              <a:gd name="connsiteY45" fmla="*/ 3809633 h 5027375"/>
              <a:gd name="connsiteX46" fmla="*/ 20090248 w 20090248"/>
              <a:gd name="connsiteY46" fmla="*/ 4418504 h 5027375"/>
              <a:gd name="connsiteX47" fmla="*/ 20090248 w 20090248"/>
              <a:gd name="connsiteY47" fmla="*/ 5027375 h 5027375"/>
              <a:gd name="connsiteX48" fmla="*/ 20102066 w 20090248"/>
              <a:gd name="connsiteY48" fmla="*/ 5027375 h 5027375"/>
              <a:gd name="connsiteX49" fmla="*/ 19511176 w 20090248"/>
              <a:gd name="connsiteY49" fmla="*/ 5027375 h 5027375"/>
              <a:gd name="connsiteX50" fmla="*/ 19322091 w 20090248"/>
              <a:gd name="connsiteY50" fmla="*/ 5027375 h 5027375"/>
              <a:gd name="connsiteX51" fmla="*/ 18932104 w 20090248"/>
              <a:gd name="connsiteY51" fmla="*/ 5027375 h 5027375"/>
              <a:gd name="connsiteX52" fmla="*/ 18743020 w 20090248"/>
              <a:gd name="connsiteY52" fmla="*/ 5027375 h 5027375"/>
              <a:gd name="connsiteX53" fmla="*/ 18754837 w 20090248"/>
              <a:gd name="connsiteY53" fmla="*/ 5027375 h 5027375"/>
              <a:gd name="connsiteX54" fmla="*/ 18163948 w 20090248"/>
              <a:gd name="connsiteY54" fmla="*/ 5027375 h 5027375"/>
              <a:gd name="connsiteX55" fmla="*/ 17573058 w 20090248"/>
              <a:gd name="connsiteY55" fmla="*/ 5027375 h 5027375"/>
              <a:gd name="connsiteX56" fmla="*/ 17183071 w 20090248"/>
              <a:gd name="connsiteY56" fmla="*/ 5027375 h 5027375"/>
              <a:gd name="connsiteX57" fmla="*/ 16391279 w 20090248"/>
              <a:gd name="connsiteY57" fmla="*/ 5027375 h 5027375"/>
              <a:gd name="connsiteX58" fmla="*/ 15800389 w 20090248"/>
              <a:gd name="connsiteY58" fmla="*/ 5027375 h 5027375"/>
              <a:gd name="connsiteX59" fmla="*/ 15008597 w 20090248"/>
              <a:gd name="connsiteY59" fmla="*/ 5027375 h 5027375"/>
              <a:gd name="connsiteX60" fmla="*/ 14417707 w 20090248"/>
              <a:gd name="connsiteY60" fmla="*/ 5027375 h 5027375"/>
              <a:gd name="connsiteX61" fmla="*/ 13425013 w 20090248"/>
              <a:gd name="connsiteY61" fmla="*/ 5027375 h 5027375"/>
              <a:gd name="connsiteX62" fmla="*/ 13035026 w 20090248"/>
              <a:gd name="connsiteY62" fmla="*/ 5027375 h 5027375"/>
              <a:gd name="connsiteX63" fmla="*/ 12444136 w 20090248"/>
              <a:gd name="connsiteY63" fmla="*/ 5027375 h 5027375"/>
              <a:gd name="connsiteX64" fmla="*/ 11451441 w 20090248"/>
              <a:gd name="connsiteY64" fmla="*/ 5027375 h 5027375"/>
              <a:gd name="connsiteX65" fmla="*/ 10860552 w 20090248"/>
              <a:gd name="connsiteY65" fmla="*/ 5027375 h 5027375"/>
              <a:gd name="connsiteX66" fmla="*/ 10671467 w 20090248"/>
              <a:gd name="connsiteY66" fmla="*/ 5027375 h 5027375"/>
              <a:gd name="connsiteX67" fmla="*/ 9879675 w 20090248"/>
              <a:gd name="connsiteY67" fmla="*/ 5027375 h 5027375"/>
              <a:gd name="connsiteX68" fmla="*/ 9087883 w 20090248"/>
              <a:gd name="connsiteY68" fmla="*/ 5027375 h 5027375"/>
              <a:gd name="connsiteX69" fmla="*/ 8296091 w 20090248"/>
              <a:gd name="connsiteY69" fmla="*/ 5027375 h 5027375"/>
              <a:gd name="connsiteX70" fmla="*/ 7705201 w 20090248"/>
              <a:gd name="connsiteY70" fmla="*/ 5027375 h 5027375"/>
              <a:gd name="connsiteX71" fmla="*/ 7114311 w 20090248"/>
              <a:gd name="connsiteY71" fmla="*/ 5027375 h 5027375"/>
              <a:gd name="connsiteX72" fmla="*/ 6322519 w 20090248"/>
              <a:gd name="connsiteY72" fmla="*/ 5027375 h 5027375"/>
              <a:gd name="connsiteX73" fmla="*/ 6334337 w 20090248"/>
              <a:gd name="connsiteY73" fmla="*/ 5027375 h 5027375"/>
              <a:gd name="connsiteX74" fmla="*/ 6145252 w 20090248"/>
              <a:gd name="connsiteY74" fmla="*/ 5027375 h 5027375"/>
              <a:gd name="connsiteX75" fmla="*/ 5755265 w 20090248"/>
              <a:gd name="connsiteY75" fmla="*/ 5027375 h 5027375"/>
              <a:gd name="connsiteX76" fmla="*/ 5164376 w 20090248"/>
              <a:gd name="connsiteY76" fmla="*/ 5027375 h 5027375"/>
              <a:gd name="connsiteX77" fmla="*/ 4774388 w 20090248"/>
              <a:gd name="connsiteY77" fmla="*/ 5027375 h 5027375"/>
              <a:gd name="connsiteX78" fmla="*/ 4183499 w 20090248"/>
              <a:gd name="connsiteY78" fmla="*/ 5027375 h 5027375"/>
              <a:gd name="connsiteX79" fmla="*/ 3592609 w 20090248"/>
              <a:gd name="connsiteY79" fmla="*/ 5027375 h 5027375"/>
              <a:gd name="connsiteX80" fmla="*/ 3403524 w 20090248"/>
              <a:gd name="connsiteY80" fmla="*/ 5027375 h 5027375"/>
              <a:gd name="connsiteX81" fmla="*/ 3013537 w 20090248"/>
              <a:gd name="connsiteY81" fmla="*/ 5027375 h 5027375"/>
              <a:gd name="connsiteX82" fmla="*/ 2824453 w 20090248"/>
              <a:gd name="connsiteY82" fmla="*/ 5027375 h 5027375"/>
              <a:gd name="connsiteX83" fmla="*/ 1831758 w 20090248"/>
              <a:gd name="connsiteY83" fmla="*/ 5027375 h 5027375"/>
              <a:gd name="connsiteX84" fmla="*/ 839063 w 20090248"/>
              <a:gd name="connsiteY84" fmla="*/ 5027375 h 5027375"/>
              <a:gd name="connsiteX85" fmla="*/ 850881 w 20090248"/>
              <a:gd name="connsiteY85" fmla="*/ 5027375 h 5027375"/>
              <a:gd name="connsiteX86" fmla="*/ 0 w 20090248"/>
              <a:gd name="connsiteY86" fmla="*/ 5027375 h 5027375"/>
              <a:gd name="connsiteX87" fmla="*/ 0 w 20090248"/>
              <a:gd name="connsiteY87" fmla="*/ 4619599 h 5027375"/>
              <a:gd name="connsiteX88" fmla="*/ 0 w 20090248"/>
              <a:gd name="connsiteY88" fmla="*/ 4061002 h 5027375"/>
              <a:gd name="connsiteX89" fmla="*/ 0 w 20090248"/>
              <a:gd name="connsiteY89" fmla="*/ 3452131 h 5027375"/>
              <a:gd name="connsiteX90" fmla="*/ 0 w 20090248"/>
              <a:gd name="connsiteY90" fmla="*/ 2994081 h 5027375"/>
              <a:gd name="connsiteX91" fmla="*/ 0 w 20090248"/>
              <a:gd name="connsiteY91" fmla="*/ 2385210 h 5027375"/>
              <a:gd name="connsiteX92" fmla="*/ 0 w 20090248"/>
              <a:gd name="connsiteY92" fmla="*/ 1876887 h 5027375"/>
              <a:gd name="connsiteX93" fmla="*/ 0 w 20090248"/>
              <a:gd name="connsiteY93" fmla="*/ 1217742 h 5027375"/>
              <a:gd name="connsiteX94" fmla="*/ 0 w 20090248"/>
              <a:gd name="connsiteY94" fmla="*/ 558597 h 5027375"/>
              <a:gd name="connsiteX95" fmla="*/ 0 w 20090248"/>
              <a:gd name="connsiteY95" fmla="*/ 0 h 502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090248" h="5027375" extrusionOk="0">
                <a:moveTo>
                  <a:pt x="0" y="0"/>
                </a:moveTo>
                <a:cubicBezTo>
                  <a:pt x="121775" y="-44049"/>
                  <a:pt x="424931" y="17897"/>
                  <a:pt x="590890" y="0"/>
                </a:cubicBezTo>
                <a:cubicBezTo>
                  <a:pt x="756849" y="-17897"/>
                  <a:pt x="1009454" y="44262"/>
                  <a:pt x="1181779" y="0"/>
                </a:cubicBezTo>
                <a:cubicBezTo>
                  <a:pt x="1354104" y="-44262"/>
                  <a:pt x="1312951" y="19176"/>
                  <a:pt x="1370864" y="0"/>
                </a:cubicBezTo>
                <a:cubicBezTo>
                  <a:pt x="1428778" y="-19176"/>
                  <a:pt x="1901618" y="94891"/>
                  <a:pt x="2363559" y="0"/>
                </a:cubicBezTo>
                <a:cubicBezTo>
                  <a:pt x="2825501" y="-94891"/>
                  <a:pt x="2475301" y="10194"/>
                  <a:pt x="2552643" y="0"/>
                </a:cubicBezTo>
                <a:cubicBezTo>
                  <a:pt x="2475301" y="10194"/>
                  <a:pt x="2543278" y="-1179"/>
                  <a:pt x="2540825" y="0"/>
                </a:cubicBezTo>
                <a:cubicBezTo>
                  <a:pt x="2543278" y="-1179"/>
                  <a:pt x="2786397" y="29935"/>
                  <a:pt x="2930813" y="0"/>
                </a:cubicBezTo>
                <a:cubicBezTo>
                  <a:pt x="3075229" y="-29935"/>
                  <a:pt x="3685844" y="70002"/>
                  <a:pt x="3923507" y="0"/>
                </a:cubicBezTo>
                <a:cubicBezTo>
                  <a:pt x="4161170" y="-70002"/>
                  <a:pt x="4447227" y="64562"/>
                  <a:pt x="4715299" y="0"/>
                </a:cubicBezTo>
                <a:cubicBezTo>
                  <a:pt x="4983371" y="-64562"/>
                  <a:pt x="5251251" y="31809"/>
                  <a:pt x="5507092" y="0"/>
                </a:cubicBezTo>
                <a:cubicBezTo>
                  <a:pt x="5762933" y="-31809"/>
                  <a:pt x="5609266" y="21214"/>
                  <a:pt x="5696176" y="0"/>
                </a:cubicBezTo>
                <a:cubicBezTo>
                  <a:pt x="5783086" y="-21214"/>
                  <a:pt x="6268844" y="67687"/>
                  <a:pt x="6487968" y="0"/>
                </a:cubicBezTo>
                <a:cubicBezTo>
                  <a:pt x="6707092" y="-67687"/>
                  <a:pt x="7057330" y="29088"/>
                  <a:pt x="7480663" y="0"/>
                </a:cubicBezTo>
                <a:cubicBezTo>
                  <a:pt x="7903997" y="-29088"/>
                  <a:pt x="7708281" y="7358"/>
                  <a:pt x="7870650" y="0"/>
                </a:cubicBezTo>
                <a:cubicBezTo>
                  <a:pt x="8033019" y="-7358"/>
                  <a:pt x="8007708" y="14184"/>
                  <a:pt x="8059735" y="0"/>
                </a:cubicBezTo>
                <a:cubicBezTo>
                  <a:pt x="8111762" y="-14184"/>
                  <a:pt x="8529808" y="19116"/>
                  <a:pt x="8851527" y="0"/>
                </a:cubicBezTo>
                <a:cubicBezTo>
                  <a:pt x="9173246" y="-19116"/>
                  <a:pt x="9527965" y="109552"/>
                  <a:pt x="9844222" y="0"/>
                </a:cubicBezTo>
                <a:cubicBezTo>
                  <a:pt x="10160479" y="-109552"/>
                  <a:pt x="10391634" y="45146"/>
                  <a:pt x="10636014" y="0"/>
                </a:cubicBezTo>
                <a:cubicBezTo>
                  <a:pt x="10880394" y="-45146"/>
                  <a:pt x="11262349" y="31148"/>
                  <a:pt x="11628708" y="0"/>
                </a:cubicBezTo>
                <a:cubicBezTo>
                  <a:pt x="11262349" y="31148"/>
                  <a:pt x="11619282" y="-604"/>
                  <a:pt x="11616890" y="0"/>
                </a:cubicBezTo>
                <a:cubicBezTo>
                  <a:pt x="11614498" y="604"/>
                  <a:pt x="11610111" y="-763"/>
                  <a:pt x="11605073" y="0"/>
                </a:cubicBezTo>
                <a:cubicBezTo>
                  <a:pt x="11610111" y="-763"/>
                  <a:pt x="11739773" y="832"/>
                  <a:pt x="11794157" y="0"/>
                </a:cubicBezTo>
                <a:cubicBezTo>
                  <a:pt x="11848541" y="-832"/>
                  <a:pt x="12550540" y="92841"/>
                  <a:pt x="12786852" y="0"/>
                </a:cubicBezTo>
                <a:cubicBezTo>
                  <a:pt x="12550540" y="92841"/>
                  <a:pt x="12780819" y="-121"/>
                  <a:pt x="12775034" y="0"/>
                </a:cubicBezTo>
                <a:cubicBezTo>
                  <a:pt x="12780819" y="-121"/>
                  <a:pt x="13534902" y="102517"/>
                  <a:pt x="13767729" y="0"/>
                </a:cubicBezTo>
                <a:cubicBezTo>
                  <a:pt x="14000557" y="-102517"/>
                  <a:pt x="14011768" y="36564"/>
                  <a:pt x="14157716" y="0"/>
                </a:cubicBezTo>
                <a:cubicBezTo>
                  <a:pt x="14303664" y="-36564"/>
                  <a:pt x="14259097" y="8553"/>
                  <a:pt x="14346801" y="0"/>
                </a:cubicBezTo>
                <a:cubicBezTo>
                  <a:pt x="14434505" y="-8553"/>
                  <a:pt x="14775958" y="56787"/>
                  <a:pt x="15138593" y="0"/>
                </a:cubicBezTo>
                <a:cubicBezTo>
                  <a:pt x="15501228" y="-56787"/>
                  <a:pt x="15577719" y="61430"/>
                  <a:pt x="15930385" y="0"/>
                </a:cubicBezTo>
                <a:cubicBezTo>
                  <a:pt x="16283051" y="-61430"/>
                  <a:pt x="16597326" y="102204"/>
                  <a:pt x="16923079" y="0"/>
                </a:cubicBezTo>
                <a:cubicBezTo>
                  <a:pt x="16597326" y="102204"/>
                  <a:pt x="16916160" y="-1236"/>
                  <a:pt x="16911262" y="0"/>
                </a:cubicBezTo>
                <a:cubicBezTo>
                  <a:pt x="16916160" y="-1236"/>
                  <a:pt x="17057858" y="15286"/>
                  <a:pt x="17100346" y="0"/>
                </a:cubicBezTo>
                <a:cubicBezTo>
                  <a:pt x="17142834" y="-15286"/>
                  <a:pt x="17558511" y="10923"/>
                  <a:pt x="17892139" y="0"/>
                </a:cubicBezTo>
                <a:cubicBezTo>
                  <a:pt x="17558511" y="10923"/>
                  <a:pt x="17886196" y="-164"/>
                  <a:pt x="17880321" y="0"/>
                </a:cubicBezTo>
                <a:cubicBezTo>
                  <a:pt x="17874446" y="164"/>
                  <a:pt x="17871901" y="-409"/>
                  <a:pt x="17868503" y="0"/>
                </a:cubicBezTo>
                <a:cubicBezTo>
                  <a:pt x="17871901" y="-409"/>
                  <a:pt x="18325119" y="70219"/>
                  <a:pt x="18459393" y="0"/>
                </a:cubicBezTo>
                <a:cubicBezTo>
                  <a:pt x="18593667" y="-70219"/>
                  <a:pt x="18561880" y="1835"/>
                  <a:pt x="18648477" y="0"/>
                </a:cubicBezTo>
                <a:cubicBezTo>
                  <a:pt x="18735074" y="-1835"/>
                  <a:pt x="19797750" y="128347"/>
                  <a:pt x="20090248" y="0"/>
                </a:cubicBezTo>
                <a:cubicBezTo>
                  <a:pt x="20135988" y="168774"/>
                  <a:pt x="20088706" y="312123"/>
                  <a:pt x="20090248" y="458050"/>
                </a:cubicBezTo>
                <a:cubicBezTo>
                  <a:pt x="20091790" y="603977"/>
                  <a:pt x="20084928" y="859837"/>
                  <a:pt x="20090248" y="1016647"/>
                </a:cubicBezTo>
                <a:cubicBezTo>
                  <a:pt x="20095568" y="1173457"/>
                  <a:pt x="20079800" y="1256233"/>
                  <a:pt x="20090248" y="1424423"/>
                </a:cubicBezTo>
                <a:cubicBezTo>
                  <a:pt x="20100696" y="1592613"/>
                  <a:pt x="20052373" y="1839989"/>
                  <a:pt x="20090248" y="2033294"/>
                </a:cubicBezTo>
                <a:cubicBezTo>
                  <a:pt x="20128123" y="2226599"/>
                  <a:pt x="20089195" y="2417674"/>
                  <a:pt x="20090248" y="2692439"/>
                </a:cubicBezTo>
                <a:cubicBezTo>
                  <a:pt x="20091301" y="2967204"/>
                  <a:pt x="20049467" y="3020506"/>
                  <a:pt x="20090248" y="3301310"/>
                </a:cubicBezTo>
                <a:cubicBezTo>
                  <a:pt x="20131029" y="3582114"/>
                  <a:pt x="20074723" y="3648269"/>
                  <a:pt x="20090248" y="3809633"/>
                </a:cubicBezTo>
                <a:cubicBezTo>
                  <a:pt x="20105773" y="3970997"/>
                  <a:pt x="20017460" y="4294802"/>
                  <a:pt x="20090248" y="4418504"/>
                </a:cubicBezTo>
                <a:cubicBezTo>
                  <a:pt x="20163036" y="4542206"/>
                  <a:pt x="20019686" y="4744546"/>
                  <a:pt x="20090248" y="5027375"/>
                </a:cubicBezTo>
                <a:cubicBezTo>
                  <a:pt x="20095125" y="5025974"/>
                  <a:pt x="20097086" y="5027978"/>
                  <a:pt x="20102066" y="5027375"/>
                </a:cubicBezTo>
                <a:cubicBezTo>
                  <a:pt x="20097086" y="5027978"/>
                  <a:pt x="19785751" y="4963614"/>
                  <a:pt x="19511176" y="5027375"/>
                </a:cubicBezTo>
                <a:cubicBezTo>
                  <a:pt x="19236601" y="5091136"/>
                  <a:pt x="19372833" y="5017806"/>
                  <a:pt x="19322091" y="5027375"/>
                </a:cubicBezTo>
                <a:cubicBezTo>
                  <a:pt x="19271349" y="5036944"/>
                  <a:pt x="19123423" y="5012744"/>
                  <a:pt x="18932104" y="5027375"/>
                </a:cubicBezTo>
                <a:cubicBezTo>
                  <a:pt x="18740785" y="5042006"/>
                  <a:pt x="18790098" y="5017988"/>
                  <a:pt x="18743020" y="5027375"/>
                </a:cubicBezTo>
                <a:cubicBezTo>
                  <a:pt x="18790098" y="5017988"/>
                  <a:pt x="18749600" y="5027404"/>
                  <a:pt x="18754837" y="5027375"/>
                </a:cubicBezTo>
                <a:cubicBezTo>
                  <a:pt x="18749600" y="5027404"/>
                  <a:pt x="18311945" y="4975590"/>
                  <a:pt x="18163948" y="5027375"/>
                </a:cubicBezTo>
                <a:cubicBezTo>
                  <a:pt x="18015951" y="5079160"/>
                  <a:pt x="17856029" y="5024861"/>
                  <a:pt x="17573058" y="5027375"/>
                </a:cubicBezTo>
                <a:cubicBezTo>
                  <a:pt x="17290087" y="5029889"/>
                  <a:pt x="17263117" y="4997347"/>
                  <a:pt x="17183071" y="5027375"/>
                </a:cubicBezTo>
                <a:cubicBezTo>
                  <a:pt x="17103025" y="5057403"/>
                  <a:pt x="16620256" y="4985582"/>
                  <a:pt x="16391279" y="5027375"/>
                </a:cubicBezTo>
                <a:cubicBezTo>
                  <a:pt x="16162302" y="5069168"/>
                  <a:pt x="16008489" y="4959246"/>
                  <a:pt x="15800389" y="5027375"/>
                </a:cubicBezTo>
                <a:cubicBezTo>
                  <a:pt x="15592289" y="5095504"/>
                  <a:pt x="15353890" y="4937658"/>
                  <a:pt x="15008597" y="5027375"/>
                </a:cubicBezTo>
                <a:cubicBezTo>
                  <a:pt x="14663304" y="5117092"/>
                  <a:pt x="14704067" y="5007587"/>
                  <a:pt x="14417707" y="5027375"/>
                </a:cubicBezTo>
                <a:cubicBezTo>
                  <a:pt x="14131347" y="5047163"/>
                  <a:pt x="13726290" y="4962020"/>
                  <a:pt x="13425013" y="5027375"/>
                </a:cubicBezTo>
                <a:cubicBezTo>
                  <a:pt x="13123736" y="5092730"/>
                  <a:pt x="13180464" y="4982532"/>
                  <a:pt x="13035026" y="5027375"/>
                </a:cubicBezTo>
                <a:cubicBezTo>
                  <a:pt x="12889588" y="5072218"/>
                  <a:pt x="12629573" y="4993005"/>
                  <a:pt x="12444136" y="5027375"/>
                </a:cubicBezTo>
                <a:cubicBezTo>
                  <a:pt x="12258699" y="5061745"/>
                  <a:pt x="11708302" y="4917794"/>
                  <a:pt x="11451441" y="5027375"/>
                </a:cubicBezTo>
                <a:cubicBezTo>
                  <a:pt x="11194581" y="5136956"/>
                  <a:pt x="11139824" y="5025507"/>
                  <a:pt x="10860552" y="5027375"/>
                </a:cubicBezTo>
                <a:cubicBezTo>
                  <a:pt x="10581280" y="5029243"/>
                  <a:pt x="10712948" y="5022006"/>
                  <a:pt x="10671467" y="5027375"/>
                </a:cubicBezTo>
                <a:cubicBezTo>
                  <a:pt x="10629986" y="5032744"/>
                  <a:pt x="10187088" y="5006174"/>
                  <a:pt x="9879675" y="5027375"/>
                </a:cubicBezTo>
                <a:cubicBezTo>
                  <a:pt x="9572262" y="5048576"/>
                  <a:pt x="9253816" y="5000223"/>
                  <a:pt x="9087883" y="5027375"/>
                </a:cubicBezTo>
                <a:cubicBezTo>
                  <a:pt x="8921950" y="5054527"/>
                  <a:pt x="8478404" y="4966794"/>
                  <a:pt x="8296091" y="5027375"/>
                </a:cubicBezTo>
                <a:cubicBezTo>
                  <a:pt x="8113778" y="5087956"/>
                  <a:pt x="7873209" y="4986766"/>
                  <a:pt x="7705201" y="5027375"/>
                </a:cubicBezTo>
                <a:cubicBezTo>
                  <a:pt x="7537193" y="5067984"/>
                  <a:pt x="7268585" y="4966732"/>
                  <a:pt x="7114311" y="5027375"/>
                </a:cubicBezTo>
                <a:cubicBezTo>
                  <a:pt x="6960037" y="5088018"/>
                  <a:pt x="6514404" y="4939539"/>
                  <a:pt x="6322519" y="5027375"/>
                </a:cubicBezTo>
                <a:cubicBezTo>
                  <a:pt x="6514404" y="4939539"/>
                  <a:pt x="6330220" y="5028591"/>
                  <a:pt x="6334337" y="5027375"/>
                </a:cubicBezTo>
                <a:cubicBezTo>
                  <a:pt x="6330220" y="5028591"/>
                  <a:pt x="6221698" y="5007977"/>
                  <a:pt x="6145252" y="5027375"/>
                </a:cubicBezTo>
                <a:cubicBezTo>
                  <a:pt x="6068807" y="5046773"/>
                  <a:pt x="5884411" y="5007572"/>
                  <a:pt x="5755265" y="5027375"/>
                </a:cubicBezTo>
                <a:cubicBezTo>
                  <a:pt x="5626119" y="5047178"/>
                  <a:pt x="5400479" y="5000128"/>
                  <a:pt x="5164376" y="5027375"/>
                </a:cubicBezTo>
                <a:cubicBezTo>
                  <a:pt x="4928273" y="5054622"/>
                  <a:pt x="4880663" y="5017012"/>
                  <a:pt x="4774388" y="5027375"/>
                </a:cubicBezTo>
                <a:cubicBezTo>
                  <a:pt x="4668113" y="5037738"/>
                  <a:pt x="4366078" y="5007120"/>
                  <a:pt x="4183499" y="5027375"/>
                </a:cubicBezTo>
                <a:cubicBezTo>
                  <a:pt x="4000920" y="5047630"/>
                  <a:pt x="3804279" y="5008534"/>
                  <a:pt x="3592609" y="5027375"/>
                </a:cubicBezTo>
                <a:cubicBezTo>
                  <a:pt x="3380939" y="5046216"/>
                  <a:pt x="3482822" y="5009986"/>
                  <a:pt x="3403524" y="5027375"/>
                </a:cubicBezTo>
                <a:cubicBezTo>
                  <a:pt x="3324227" y="5044764"/>
                  <a:pt x="3147224" y="4982577"/>
                  <a:pt x="3013537" y="5027375"/>
                </a:cubicBezTo>
                <a:cubicBezTo>
                  <a:pt x="2879850" y="5072173"/>
                  <a:pt x="2903474" y="5011867"/>
                  <a:pt x="2824453" y="5027375"/>
                </a:cubicBezTo>
                <a:cubicBezTo>
                  <a:pt x="2745432" y="5042883"/>
                  <a:pt x="2059862" y="4985907"/>
                  <a:pt x="1831758" y="5027375"/>
                </a:cubicBezTo>
                <a:cubicBezTo>
                  <a:pt x="1603655" y="5068843"/>
                  <a:pt x="1048506" y="4969279"/>
                  <a:pt x="839063" y="5027375"/>
                </a:cubicBezTo>
                <a:cubicBezTo>
                  <a:pt x="1048506" y="4969279"/>
                  <a:pt x="846208" y="5027567"/>
                  <a:pt x="850881" y="5027375"/>
                </a:cubicBezTo>
                <a:cubicBezTo>
                  <a:pt x="846208" y="5027567"/>
                  <a:pt x="399378" y="4962312"/>
                  <a:pt x="0" y="5027375"/>
                </a:cubicBezTo>
                <a:cubicBezTo>
                  <a:pt x="-10493" y="4944038"/>
                  <a:pt x="8695" y="4784193"/>
                  <a:pt x="0" y="4619599"/>
                </a:cubicBezTo>
                <a:cubicBezTo>
                  <a:pt x="-8695" y="4455005"/>
                  <a:pt x="2454" y="4224079"/>
                  <a:pt x="0" y="4061002"/>
                </a:cubicBezTo>
                <a:cubicBezTo>
                  <a:pt x="-2454" y="3897925"/>
                  <a:pt x="41258" y="3717648"/>
                  <a:pt x="0" y="3452131"/>
                </a:cubicBezTo>
                <a:cubicBezTo>
                  <a:pt x="-41258" y="3186614"/>
                  <a:pt x="36064" y="3092461"/>
                  <a:pt x="0" y="2994081"/>
                </a:cubicBezTo>
                <a:cubicBezTo>
                  <a:pt x="-36064" y="2895701"/>
                  <a:pt x="70559" y="2559411"/>
                  <a:pt x="0" y="2385210"/>
                </a:cubicBezTo>
                <a:cubicBezTo>
                  <a:pt x="-70559" y="2211009"/>
                  <a:pt x="778" y="2007803"/>
                  <a:pt x="0" y="1876887"/>
                </a:cubicBezTo>
                <a:cubicBezTo>
                  <a:pt x="-778" y="1745971"/>
                  <a:pt x="18585" y="1398707"/>
                  <a:pt x="0" y="1217742"/>
                </a:cubicBezTo>
                <a:cubicBezTo>
                  <a:pt x="-18585" y="1036777"/>
                  <a:pt x="69928" y="751436"/>
                  <a:pt x="0" y="558597"/>
                </a:cubicBezTo>
                <a:cubicBezTo>
                  <a:pt x="-69928" y="365759"/>
                  <a:pt x="25194" y="278430"/>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E374898-3383-0C1D-E62D-59AECCDB0ABD}"/>
              </a:ext>
            </a:extLst>
          </p:cNvPr>
          <p:cNvSpPr/>
          <p:nvPr/>
        </p:nvSpPr>
        <p:spPr>
          <a:xfrm>
            <a:off x="3712437" y="221302"/>
            <a:ext cx="14574820" cy="3257287"/>
          </a:xfrm>
          <a:prstGeom prst="roundRect">
            <a:avLst>
              <a:gd name="adj" fmla="val 27175"/>
            </a:avLst>
          </a:prstGeom>
          <a:solidFill>
            <a:srgbClr val="E36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latin typeface="Proxima Nova"/>
              </a:rPr>
              <a:t>Settlement Area Boundary Expansions</a:t>
            </a:r>
          </a:p>
        </p:txBody>
      </p:sp>
      <p:sp>
        <p:nvSpPr>
          <p:cNvPr id="6" name="TextBox 5">
            <a:extLst>
              <a:ext uri="{FF2B5EF4-FFF2-40B4-BE49-F238E27FC236}">
                <a16:creationId xmlns:a16="http://schemas.microsoft.com/office/drawing/2014/main" id="{7C19F798-CDCE-0CA6-103C-B1B13224327C}"/>
              </a:ext>
            </a:extLst>
          </p:cNvPr>
          <p:cNvSpPr txBox="1"/>
          <p:nvPr/>
        </p:nvSpPr>
        <p:spPr>
          <a:xfrm>
            <a:off x="2078182" y="3853497"/>
            <a:ext cx="8456148" cy="923330"/>
          </a:xfrm>
          <a:prstGeom prst="rect">
            <a:avLst/>
          </a:prstGeom>
          <a:noFill/>
        </p:spPr>
        <p:txBody>
          <a:bodyPr wrap="square" rtlCol="0">
            <a:spAutoFit/>
          </a:bodyPr>
          <a:lstStyle/>
          <a:p>
            <a:r>
              <a:rPr lang="en-US" sz="5400" b="1" dirty="0">
                <a:latin typeface="Proxima Nova"/>
                <a:ea typeface="Open Sans" panose="020B0606030504020204" pitchFamily="34" charset="0"/>
                <a:cs typeface="Open Sans" panose="020B0606030504020204" pitchFamily="34" charset="0"/>
              </a:rPr>
              <a:t>Where could we grow?</a:t>
            </a:r>
          </a:p>
        </p:txBody>
      </p:sp>
      <p:sp>
        <p:nvSpPr>
          <p:cNvPr id="7" name="TextBox 6">
            <a:extLst>
              <a:ext uri="{FF2B5EF4-FFF2-40B4-BE49-F238E27FC236}">
                <a16:creationId xmlns:a16="http://schemas.microsoft.com/office/drawing/2014/main" id="{EDB03062-2E21-5170-E9DC-1FFC1DDEF385}"/>
              </a:ext>
            </a:extLst>
          </p:cNvPr>
          <p:cNvSpPr txBox="1"/>
          <p:nvPr/>
        </p:nvSpPr>
        <p:spPr>
          <a:xfrm>
            <a:off x="1925782" y="5188085"/>
            <a:ext cx="18718648" cy="2062103"/>
          </a:xfrm>
          <a:prstGeom prst="rect">
            <a:avLst/>
          </a:prstGeom>
          <a:noFill/>
        </p:spPr>
        <p:txBody>
          <a:bodyPr wrap="square" rtlCol="0">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There are two main areas in Essa where lands could be brought into the Settlement Area Boundary to allow for future growth:</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Connecting to Angus</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Connecting to both Angus and Baxter (dependent on infrastructure servicing)</a:t>
            </a:r>
          </a:p>
        </p:txBody>
      </p:sp>
      <p:sp>
        <p:nvSpPr>
          <p:cNvPr id="8" name="TextBox 7">
            <a:extLst>
              <a:ext uri="{FF2B5EF4-FFF2-40B4-BE49-F238E27FC236}">
                <a16:creationId xmlns:a16="http://schemas.microsoft.com/office/drawing/2014/main" id="{145E4B53-6A09-C09B-0422-4E3D620D9F60}"/>
              </a:ext>
            </a:extLst>
          </p:cNvPr>
          <p:cNvSpPr txBox="1"/>
          <p:nvPr/>
        </p:nvSpPr>
        <p:spPr>
          <a:xfrm>
            <a:off x="2078182" y="8272017"/>
            <a:ext cx="12861893" cy="923330"/>
          </a:xfrm>
          <a:prstGeom prst="rect">
            <a:avLst/>
          </a:prstGeom>
          <a:noFill/>
        </p:spPr>
        <p:txBody>
          <a:bodyPr wrap="square" rtlCol="0">
            <a:spAutoFit/>
          </a:bodyPr>
          <a:lstStyle/>
          <a:p>
            <a:r>
              <a:rPr lang="en-US" sz="5400" b="1" dirty="0">
                <a:latin typeface="Proxima Nova"/>
                <a:ea typeface="Open Sans" panose="020B0606030504020204" pitchFamily="34" charset="0"/>
                <a:cs typeface="Open Sans" panose="020B0606030504020204" pitchFamily="34" charset="0"/>
              </a:rPr>
              <a:t>How do we make a decision?</a:t>
            </a:r>
          </a:p>
        </p:txBody>
      </p:sp>
      <p:sp>
        <p:nvSpPr>
          <p:cNvPr id="9" name="Rectangle 8">
            <a:extLst>
              <a:ext uri="{FF2B5EF4-FFF2-40B4-BE49-F238E27FC236}">
                <a16:creationId xmlns:a16="http://schemas.microsoft.com/office/drawing/2014/main" id="{5C4B0C67-5B05-66A4-FF94-57D23DB5A088}"/>
              </a:ext>
            </a:extLst>
          </p:cNvPr>
          <p:cNvSpPr/>
          <p:nvPr/>
        </p:nvSpPr>
        <p:spPr>
          <a:xfrm>
            <a:off x="1148770" y="8069958"/>
            <a:ext cx="20090248" cy="9790025"/>
          </a:xfrm>
          <a:custGeom>
            <a:avLst/>
            <a:gdLst>
              <a:gd name="connsiteX0" fmla="*/ 0 w 20090248"/>
              <a:gd name="connsiteY0" fmla="*/ 0 h 9790025"/>
              <a:gd name="connsiteX1" fmla="*/ 590890 w 20090248"/>
              <a:gd name="connsiteY1" fmla="*/ 0 h 9790025"/>
              <a:gd name="connsiteX2" fmla="*/ 1181779 w 20090248"/>
              <a:gd name="connsiteY2" fmla="*/ 0 h 9790025"/>
              <a:gd name="connsiteX3" fmla="*/ 1370864 w 20090248"/>
              <a:gd name="connsiteY3" fmla="*/ 0 h 9790025"/>
              <a:gd name="connsiteX4" fmla="*/ 2363559 w 20090248"/>
              <a:gd name="connsiteY4" fmla="*/ 0 h 9790025"/>
              <a:gd name="connsiteX5" fmla="*/ 2552643 w 20090248"/>
              <a:gd name="connsiteY5" fmla="*/ 0 h 9790025"/>
              <a:gd name="connsiteX6" fmla="*/ 2540825 w 20090248"/>
              <a:gd name="connsiteY6" fmla="*/ 0 h 9790025"/>
              <a:gd name="connsiteX7" fmla="*/ 2930813 w 20090248"/>
              <a:gd name="connsiteY7" fmla="*/ 0 h 9790025"/>
              <a:gd name="connsiteX8" fmla="*/ 3923507 w 20090248"/>
              <a:gd name="connsiteY8" fmla="*/ 0 h 9790025"/>
              <a:gd name="connsiteX9" fmla="*/ 4715299 w 20090248"/>
              <a:gd name="connsiteY9" fmla="*/ 0 h 9790025"/>
              <a:gd name="connsiteX10" fmla="*/ 5507092 w 20090248"/>
              <a:gd name="connsiteY10" fmla="*/ 0 h 9790025"/>
              <a:gd name="connsiteX11" fmla="*/ 5696176 w 20090248"/>
              <a:gd name="connsiteY11" fmla="*/ 0 h 9790025"/>
              <a:gd name="connsiteX12" fmla="*/ 6487968 w 20090248"/>
              <a:gd name="connsiteY12" fmla="*/ 0 h 9790025"/>
              <a:gd name="connsiteX13" fmla="*/ 7480663 w 20090248"/>
              <a:gd name="connsiteY13" fmla="*/ 0 h 9790025"/>
              <a:gd name="connsiteX14" fmla="*/ 7870650 w 20090248"/>
              <a:gd name="connsiteY14" fmla="*/ 0 h 9790025"/>
              <a:gd name="connsiteX15" fmla="*/ 8059735 w 20090248"/>
              <a:gd name="connsiteY15" fmla="*/ 0 h 9790025"/>
              <a:gd name="connsiteX16" fmla="*/ 8851527 w 20090248"/>
              <a:gd name="connsiteY16" fmla="*/ 0 h 9790025"/>
              <a:gd name="connsiteX17" fmla="*/ 9844222 w 20090248"/>
              <a:gd name="connsiteY17" fmla="*/ 0 h 9790025"/>
              <a:gd name="connsiteX18" fmla="*/ 10636014 w 20090248"/>
              <a:gd name="connsiteY18" fmla="*/ 0 h 9790025"/>
              <a:gd name="connsiteX19" fmla="*/ 11628708 w 20090248"/>
              <a:gd name="connsiteY19" fmla="*/ 0 h 9790025"/>
              <a:gd name="connsiteX20" fmla="*/ 11616890 w 20090248"/>
              <a:gd name="connsiteY20" fmla="*/ 0 h 9790025"/>
              <a:gd name="connsiteX21" fmla="*/ 11605073 w 20090248"/>
              <a:gd name="connsiteY21" fmla="*/ 0 h 9790025"/>
              <a:gd name="connsiteX22" fmla="*/ 11794157 w 20090248"/>
              <a:gd name="connsiteY22" fmla="*/ 0 h 9790025"/>
              <a:gd name="connsiteX23" fmla="*/ 12786852 w 20090248"/>
              <a:gd name="connsiteY23" fmla="*/ 0 h 9790025"/>
              <a:gd name="connsiteX24" fmla="*/ 12775034 w 20090248"/>
              <a:gd name="connsiteY24" fmla="*/ 0 h 9790025"/>
              <a:gd name="connsiteX25" fmla="*/ 13767729 w 20090248"/>
              <a:gd name="connsiteY25" fmla="*/ 0 h 9790025"/>
              <a:gd name="connsiteX26" fmla="*/ 14157716 w 20090248"/>
              <a:gd name="connsiteY26" fmla="*/ 0 h 9790025"/>
              <a:gd name="connsiteX27" fmla="*/ 14346801 w 20090248"/>
              <a:gd name="connsiteY27" fmla="*/ 0 h 9790025"/>
              <a:gd name="connsiteX28" fmla="*/ 15138593 w 20090248"/>
              <a:gd name="connsiteY28" fmla="*/ 0 h 9790025"/>
              <a:gd name="connsiteX29" fmla="*/ 15930385 w 20090248"/>
              <a:gd name="connsiteY29" fmla="*/ 0 h 9790025"/>
              <a:gd name="connsiteX30" fmla="*/ 16923079 w 20090248"/>
              <a:gd name="connsiteY30" fmla="*/ 0 h 9790025"/>
              <a:gd name="connsiteX31" fmla="*/ 16911262 w 20090248"/>
              <a:gd name="connsiteY31" fmla="*/ 0 h 9790025"/>
              <a:gd name="connsiteX32" fmla="*/ 17100346 w 20090248"/>
              <a:gd name="connsiteY32" fmla="*/ 0 h 9790025"/>
              <a:gd name="connsiteX33" fmla="*/ 17892139 w 20090248"/>
              <a:gd name="connsiteY33" fmla="*/ 0 h 9790025"/>
              <a:gd name="connsiteX34" fmla="*/ 17880321 w 20090248"/>
              <a:gd name="connsiteY34" fmla="*/ 0 h 9790025"/>
              <a:gd name="connsiteX35" fmla="*/ 17868503 w 20090248"/>
              <a:gd name="connsiteY35" fmla="*/ 0 h 9790025"/>
              <a:gd name="connsiteX36" fmla="*/ 18459393 w 20090248"/>
              <a:gd name="connsiteY36" fmla="*/ 0 h 9790025"/>
              <a:gd name="connsiteX37" fmla="*/ 18648477 w 20090248"/>
              <a:gd name="connsiteY37" fmla="*/ 0 h 9790025"/>
              <a:gd name="connsiteX38" fmla="*/ 20090248 w 20090248"/>
              <a:gd name="connsiteY38" fmla="*/ 0 h 9790025"/>
              <a:gd name="connsiteX39" fmla="*/ 20090248 w 20090248"/>
              <a:gd name="connsiteY39" fmla="*/ 380083 h 9790025"/>
              <a:gd name="connsiteX40" fmla="*/ 20090248 w 20090248"/>
              <a:gd name="connsiteY40" fmla="*/ 955967 h 9790025"/>
              <a:gd name="connsiteX41" fmla="*/ 20090248 w 20090248"/>
              <a:gd name="connsiteY41" fmla="*/ 1238150 h 9790025"/>
              <a:gd name="connsiteX42" fmla="*/ 20090248 w 20090248"/>
              <a:gd name="connsiteY42" fmla="*/ 1911934 h 9790025"/>
              <a:gd name="connsiteX43" fmla="*/ 20090248 w 20090248"/>
              <a:gd name="connsiteY43" fmla="*/ 2683619 h 9790025"/>
              <a:gd name="connsiteX44" fmla="*/ 20090248 w 20090248"/>
              <a:gd name="connsiteY44" fmla="*/ 3357403 h 9790025"/>
              <a:gd name="connsiteX45" fmla="*/ 20090248 w 20090248"/>
              <a:gd name="connsiteY45" fmla="*/ 3835386 h 9790025"/>
              <a:gd name="connsiteX46" fmla="*/ 20090248 w 20090248"/>
              <a:gd name="connsiteY46" fmla="*/ 4509170 h 9790025"/>
              <a:gd name="connsiteX47" fmla="*/ 20090248 w 20090248"/>
              <a:gd name="connsiteY47" fmla="*/ 5182954 h 9790025"/>
              <a:gd name="connsiteX48" fmla="*/ 20090248 w 20090248"/>
              <a:gd name="connsiteY48" fmla="*/ 5465137 h 9790025"/>
              <a:gd name="connsiteX49" fmla="*/ 20090248 w 20090248"/>
              <a:gd name="connsiteY49" fmla="*/ 6041021 h 9790025"/>
              <a:gd name="connsiteX50" fmla="*/ 20090248 w 20090248"/>
              <a:gd name="connsiteY50" fmla="*/ 6519005 h 9790025"/>
              <a:gd name="connsiteX51" fmla="*/ 20090248 w 20090248"/>
              <a:gd name="connsiteY51" fmla="*/ 7290689 h 9790025"/>
              <a:gd name="connsiteX52" fmla="*/ 20090248 w 20090248"/>
              <a:gd name="connsiteY52" fmla="*/ 7572872 h 9790025"/>
              <a:gd name="connsiteX53" fmla="*/ 20090248 w 20090248"/>
              <a:gd name="connsiteY53" fmla="*/ 8148756 h 9790025"/>
              <a:gd name="connsiteX54" fmla="*/ 20090248 w 20090248"/>
              <a:gd name="connsiteY54" fmla="*/ 8724640 h 9790025"/>
              <a:gd name="connsiteX55" fmla="*/ 20090248 w 20090248"/>
              <a:gd name="connsiteY55" fmla="*/ 9790025 h 9790025"/>
              <a:gd name="connsiteX56" fmla="*/ 19298456 w 20090248"/>
              <a:gd name="connsiteY56" fmla="*/ 9790025 h 9790025"/>
              <a:gd name="connsiteX57" fmla="*/ 18506664 w 20090248"/>
              <a:gd name="connsiteY57" fmla="*/ 9790025 h 9790025"/>
              <a:gd name="connsiteX58" fmla="*/ 17915774 w 20090248"/>
              <a:gd name="connsiteY58" fmla="*/ 9790025 h 9790025"/>
              <a:gd name="connsiteX59" fmla="*/ 17123982 w 20090248"/>
              <a:gd name="connsiteY59" fmla="*/ 9790025 h 9790025"/>
              <a:gd name="connsiteX60" fmla="*/ 16533092 w 20090248"/>
              <a:gd name="connsiteY60" fmla="*/ 9790025 h 9790025"/>
              <a:gd name="connsiteX61" fmla="*/ 15540398 w 20090248"/>
              <a:gd name="connsiteY61" fmla="*/ 9790025 h 9790025"/>
              <a:gd name="connsiteX62" fmla="*/ 15150411 w 20090248"/>
              <a:gd name="connsiteY62" fmla="*/ 9790025 h 9790025"/>
              <a:gd name="connsiteX63" fmla="*/ 14559521 w 20090248"/>
              <a:gd name="connsiteY63" fmla="*/ 9790025 h 9790025"/>
              <a:gd name="connsiteX64" fmla="*/ 13566826 w 20090248"/>
              <a:gd name="connsiteY64" fmla="*/ 9790025 h 9790025"/>
              <a:gd name="connsiteX65" fmla="*/ 12975937 w 20090248"/>
              <a:gd name="connsiteY65" fmla="*/ 9790025 h 9790025"/>
              <a:gd name="connsiteX66" fmla="*/ 12786852 w 20090248"/>
              <a:gd name="connsiteY66" fmla="*/ 9790025 h 9790025"/>
              <a:gd name="connsiteX67" fmla="*/ 11995060 w 20090248"/>
              <a:gd name="connsiteY67" fmla="*/ 9790025 h 9790025"/>
              <a:gd name="connsiteX68" fmla="*/ 11203268 w 20090248"/>
              <a:gd name="connsiteY68" fmla="*/ 9790025 h 9790025"/>
              <a:gd name="connsiteX69" fmla="*/ 10411476 w 20090248"/>
              <a:gd name="connsiteY69" fmla="*/ 9790025 h 9790025"/>
              <a:gd name="connsiteX70" fmla="*/ 9820586 w 20090248"/>
              <a:gd name="connsiteY70" fmla="*/ 9790025 h 9790025"/>
              <a:gd name="connsiteX71" fmla="*/ 9229696 w 20090248"/>
              <a:gd name="connsiteY71" fmla="*/ 9790025 h 9790025"/>
              <a:gd name="connsiteX72" fmla="*/ 8437904 w 20090248"/>
              <a:gd name="connsiteY72" fmla="*/ 9790025 h 9790025"/>
              <a:gd name="connsiteX73" fmla="*/ 8449722 w 20090248"/>
              <a:gd name="connsiteY73" fmla="*/ 9790025 h 9790025"/>
              <a:gd name="connsiteX74" fmla="*/ 8260637 w 20090248"/>
              <a:gd name="connsiteY74" fmla="*/ 9790025 h 9790025"/>
              <a:gd name="connsiteX75" fmla="*/ 7870650 w 20090248"/>
              <a:gd name="connsiteY75" fmla="*/ 9790025 h 9790025"/>
              <a:gd name="connsiteX76" fmla="*/ 7279760 w 20090248"/>
              <a:gd name="connsiteY76" fmla="*/ 9790025 h 9790025"/>
              <a:gd name="connsiteX77" fmla="*/ 6889773 w 20090248"/>
              <a:gd name="connsiteY77" fmla="*/ 9790025 h 9790025"/>
              <a:gd name="connsiteX78" fmla="*/ 6298884 w 20090248"/>
              <a:gd name="connsiteY78" fmla="*/ 9790025 h 9790025"/>
              <a:gd name="connsiteX79" fmla="*/ 5707994 w 20090248"/>
              <a:gd name="connsiteY79" fmla="*/ 9790025 h 9790025"/>
              <a:gd name="connsiteX80" fmla="*/ 5518909 w 20090248"/>
              <a:gd name="connsiteY80" fmla="*/ 9790025 h 9790025"/>
              <a:gd name="connsiteX81" fmla="*/ 5128922 w 20090248"/>
              <a:gd name="connsiteY81" fmla="*/ 9790025 h 9790025"/>
              <a:gd name="connsiteX82" fmla="*/ 4939837 w 20090248"/>
              <a:gd name="connsiteY82" fmla="*/ 9790025 h 9790025"/>
              <a:gd name="connsiteX83" fmla="*/ 3947143 w 20090248"/>
              <a:gd name="connsiteY83" fmla="*/ 9790025 h 9790025"/>
              <a:gd name="connsiteX84" fmla="*/ 2954448 w 20090248"/>
              <a:gd name="connsiteY84" fmla="*/ 9790025 h 9790025"/>
              <a:gd name="connsiteX85" fmla="*/ 2966266 w 20090248"/>
              <a:gd name="connsiteY85" fmla="*/ 9790025 h 9790025"/>
              <a:gd name="connsiteX86" fmla="*/ 2174474 w 20090248"/>
              <a:gd name="connsiteY86" fmla="*/ 9790025 h 9790025"/>
              <a:gd name="connsiteX87" fmla="*/ 2186292 w 20090248"/>
              <a:gd name="connsiteY87" fmla="*/ 9790025 h 9790025"/>
              <a:gd name="connsiteX88" fmla="*/ 1193597 w 20090248"/>
              <a:gd name="connsiteY88" fmla="*/ 9790025 h 9790025"/>
              <a:gd name="connsiteX89" fmla="*/ 1205415 w 20090248"/>
              <a:gd name="connsiteY89" fmla="*/ 9790025 h 9790025"/>
              <a:gd name="connsiteX90" fmla="*/ 1217233 w 20090248"/>
              <a:gd name="connsiteY90" fmla="*/ 9790025 h 9790025"/>
              <a:gd name="connsiteX91" fmla="*/ 626343 w 20090248"/>
              <a:gd name="connsiteY91" fmla="*/ 9790025 h 9790025"/>
              <a:gd name="connsiteX92" fmla="*/ 0 w 20090248"/>
              <a:gd name="connsiteY92" fmla="*/ 9790025 h 9790025"/>
              <a:gd name="connsiteX93" fmla="*/ 0 w 20090248"/>
              <a:gd name="connsiteY93" fmla="*/ 9312041 h 9790025"/>
              <a:gd name="connsiteX94" fmla="*/ 0 w 20090248"/>
              <a:gd name="connsiteY94" fmla="*/ 8540357 h 9790025"/>
              <a:gd name="connsiteX95" fmla="*/ 0 w 20090248"/>
              <a:gd name="connsiteY95" fmla="*/ 8160274 h 9790025"/>
              <a:gd name="connsiteX96" fmla="*/ 0 w 20090248"/>
              <a:gd name="connsiteY96" fmla="*/ 7682290 h 9790025"/>
              <a:gd name="connsiteX97" fmla="*/ 0 w 20090248"/>
              <a:gd name="connsiteY97" fmla="*/ 7204307 h 9790025"/>
              <a:gd name="connsiteX98" fmla="*/ 0 w 20090248"/>
              <a:gd name="connsiteY98" fmla="*/ 6922124 h 9790025"/>
              <a:gd name="connsiteX99" fmla="*/ 0 w 20090248"/>
              <a:gd name="connsiteY99" fmla="*/ 6542040 h 9790025"/>
              <a:gd name="connsiteX100" fmla="*/ 0 w 20090248"/>
              <a:gd name="connsiteY100" fmla="*/ 5868256 h 9790025"/>
              <a:gd name="connsiteX101" fmla="*/ 0 w 20090248"/>
              <a:gd name="connsiteY101" fmla="*/ 5292372 h 9790025"/>
              <a:gd name="connsiteX102" fmla="*/ 0 w 20090248"/>
              <a:gd name="connsiteY102" fmla="*/ 4912289 h 9790025"/>
              <a:gd name="connsiteX103" fmla="*/ 0 w 20090248"/>
              <a:gd name="connsiteY103" fmla="*/ 4630106 h 9790025"/>
              <a:gd name="connsiteX104" fmla="*/ 0 w 20090248"/>
              <a:gd name="connsiteY104" fmla="*/ 3956322 h 9790025"/>
              <a:gd name="connsiteX105" fmla="*/ 0 w 20090248"/>
              <a:gd name="connsiteY105" fmla="*/ 3380438 h 9790025"/>
              <a:gd name="connsiteX106" fmla="*/ 0 w 20090248"/>
              <a:gd name="connsiteY106" fmla="*/ 2804554 h 9790025"/>
              <a:gd name="connsiteX107" fmla="*/ 0 w 20090248"/>
              <a:gd name="connsiteY107" fmla="*/ 2130770 h 9790025"/>
              <a:gd name="connsiteX108" fmla="*/ 0 w 20090248"/>
              <a:gd name="connsiteY108" fmla="*/ 1750687 h 9790025"/>
              <a:gd name="connsiteX109" fmla="*/ 0 w 20090248"/>
              <a:gd name="connsiteY109" fmla="*/ 1076903 h 9790025"/>
              <a:gd name="connsiteX110" fmla="*/ 0 w 20090248"/>
              <a:gd name="connsiteY110" fmla="*/ 696819 h 9790025"/>
              <a:gd name="connsiteX111" fmla="*/ 0 w 20090248"/>
              <a:gd name="connsiteY111" fmla="*/ 0 h 979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0090248" h="9790025" extrusionOk="0">
                <a:moveTo>
                  <a:pt x="0" y="0"/>
                </a:moveTo>
                <a:cubicBezTo>
                  <a:pt x="121775" y="-44049"/>
                  <a:pt x="424931" y="17897"/>
                  <a:pt x="590890" y="0"/>
                </a:cubicBezTo>
                <a:cubicBezTo>
                  <a:pt x="756849" y="-17897"/>
                  <a:pt x="1009454" y="44262"/>
                  <a:pt x="1181779" y="0"/>
                </a:cubicBezTo>
                <a:cubicBezTo>
                  <a:pt x="1354104" y="-44262"/>
                  <a:pt x="1312951" y="19176"/>
                  <a:pt x="1370864" y="0"/>
                </a:cubicBezTo>
                <a:cubicBezTo>
                  <a:pt x="1428778" y="-19176"/>
                  <a:pt x="1901618" y="94891"/>
                  <a:pt x="2363559" y="0"/>
                </a:cubicBezTo>
                <a:cubicBezTo>
                  <a:pt x="2825501" y="-94891"/>
                  <a:pt x="2475301" y="10194"/>
                  <a:pt x="2552643" y="0"/>
                </a:cubicBezTo>
                <a:cubicBezTo>
                  <a:pt x="2475301" y="10194"/>
                  <a:pt x="2543278" y="-1179"/>
                  <a:pt x="2540825" y="0"/>
                </a:cubicBezTo>
                <a:cubicBezTo>
                  <a:pt x="2543278" y="-1179"/>
                  <a:pt x="2786397" y="29935"/>
                  <a:pt x="2930813" y="0"/>
                </a:cubicBezTo>
                <a:cubicBezTo>
                  <a:pt x="3075229" y="-29935"/>
                  <a:pt x="3685844" y="70002"/>
                  <a:pt x="3923507" y="0"/>
                </a:cubicBezTo>
                <a:cubicBezTo>
                  <a:pt x="4161170" y="-70002"/>
                  <a:pt x="4447227" y="64562"/>
                  <a:pt x="4715299" y="0"/>
                </a:cubicBezTo>
                <a:cubicBezTo>
                  <a:pt x="4983371" y="-64562"/>
                  <a:pt x="5251251" y="31809"/>
                  <a:pt x="5507092" y="0"/>
                </a:cubicBezTo>
                <a:cubicBezTo>
                  <a:pt x="5762933" y="-31809"/>
                  <a:pt x="5609266" y="21214"/>
                  <a:pt x="5696176" y="0"/>
                </a:cubicBezTo>
                <a:cubicBezTo>
                  <a:pt x="5783086" y="-21214"/>
                  <a:pt x="6268844" y="67687"/>
                  <a:pt x="6487968" y="0"/>
                </a:cubicBezTo>
                <a:cubicBezTo>
                  <a:pt x="6707092" y="-67687"/>
                  <a:pt x="7057330" y="29088"/>
                  <a:pt x="7480663" y="0"/>
                </a:cubicBezTo>
                <a:cubicBezTo>
                  <a:pt x="7903997" y="-29088"/>
                  <a:pt x="7708281" y="7358"/>
                  <a:pt x="7870650" y="0"/>
                </a:cubicBezTo>
                <a:cubicBezTo>
                  <a:pt x="8033019" y="-7358"/>
                  <a:pt x="8007708" y="14184"/>
                  <a:pt x="8059735" y="0"/>
                </a:cubicBezTo>
                <a:cubicBezTo>
                  <a:pt x="8111762" y="-14184"/>
                  <a:pt x="8529808" y="19116"/>
                  <a:pt x="8851527" y="0"/>
                </a:cubicBezTo>
                <a:cubicBezTo>
                  <a:pt x="9173246" y="-19116"/>
                  <a:pt x="9527965" y="109552"/>
                  <a:pt x="9844222" y="0"/>
                </a:cubicBezTo>
                <a:cubicBezTo>
                  <a:pt x="10160479" y="-109552"/>
                  <a:pt x="10391634" y="45146"/>
                  <a:pt x="10636014" y="0"/>
                </a:cubicBezTo>
                <a:cubicBezTo>
                  <a:pt x="10880394" y="-45146"/>
                  <a:pt x="11262349" y="31148"/>
                  <a:pt x="11628708" y="0"/>
                </a:cubicBezTo>
                <a:cubicBezTo>
                  <a:pt x="11262349" y="31148"/>
                  <a:pt x="11619282" y="-604"/>
                  <a:pt x="11616890" y="0"/>
                </a:cubicBezTo>
                <a:cubicBezTo>
                  <a:pt x="11614498" y="604"/>
                  <a:pt x="11610111" y="-763"/>
                  <a:pt x="11605073" y="0"/>
                </a:cubicBezTo>
                <a:cubicBezTo>
                  <a:pt x="11610111" y="-763"/>
                  <a:pt x="11739773" y="832"/>
                  <a:pt x="11794157" y="0"/>
                </a:cubicBezTo>
                <a:cubicBezTo>
                  <a:pt x="11848541" y="-832"/>
                  <a:pt x="12550540" y="92841"/>
                  <a:pt x="12786852" y="0"/>
                </a:cubicBezTo>
                <a:cubicBezTo>
                  <a:pt x="12550540" y="92841"/>
                  <a:pt x="12780819" y="-121"/>
                  <a:pt x="12775034" y="0"/>
                </a:cubicBezTo>
                <a:cubicBezTo>
                  <a:pt x="12780819" y="-121"/>
                  <a:pt x="13534902" y="102517"/>
                  <a:pt x="13767729" y="0"/>
                </a:cubicBezTo>
                <a:cubicBezTo>
                  <a:pt x="14000557" y="-102517"/>
                  <a:pt x="14011768" y="36564"/>
                  <a:pt x="14157716" y="0"/>
                </a:cubicBezTo>
                <a:cubicBezTo>
                  <a:pt x="14303664" y="-36564"/>
                  <a:pt x="14259097" y="8553"/>
                  <a:pt x="14346801" y="0"/>
                </a:cubicBezTo>
                <a:cubicBezTo>
                  <a:pt x="14434505" y="-8553"/>
                  <a:pt x="14775958" y="56787"/>
                  <a:pt x="15138593" y="0"/>
                </a:cubicBezTo>
                <a:cubicBezTo>
                  <a:pt x="15501228" y="-56787"/>
                  <a:pt x="15577719" y="61430"/>
                  <a:pt x="15930385" y="0"/>
                </a:cubicBezTo>
                <a:cubicBezTo>
                  <a:pt x="16283051" y="-61430"/>
                  <a:pt x="16597326" y="102204"/>
                  <a:pt x="16923079" y="0"/>
                </a:cubicBezTo>
                <a:cubicBezTo>
                  <a:pt x="16597326" y="102204"/>
                  <a:pt x="16916160" y="-1236"/>
                  <a:pt x="16911262" y="0"/>
                </a:cubicBezTo>
                <a:cubicBezTo>
                  <a:pt x="16916160" y="-1236"/>
                  <a:pt x="17057858" y="15286"/>
                  <a:pt x="17100346" y="0"/>
                </a:cubicBezTo>
                <a:cubicBezTo>
                  <a:pt x="17142834" y="-15286"/>
                  <a:pt x="17558511" y="10923"/>
                  <a:pt x="17892139" y="0"/>
                </a:cubicBezTo>
                <a:cubicBezTo>
                  <a:pt x="17558511" y="10923"/>
                  <a:pt x="17886196" y="-164"/>
                  <a:pt x="17880321" y="0"/>
                </a:cubicBezTo>
                <a:cubicBezTo>
                  <a:pt x="17874446" y="164"/>
                  <a:pt x="17871901" y="-409"/>
                  <a:pt x="17868503" y="0"/>
                </a:cubicBezTo>
                <a:cubicBezTo>
                  <a:pt x="17871901" y="-409"/>
                  <a:pt x="18325119" y="70219"/>
                  <a:pt x="18459393" y="0"/>
                </a:cubicBezTo>
                <a:cubicBezTo>
                  <a:pt x="18593667" y="-70219"/>
                  <a:pt x="18561880" y="1835"/>
                  <a:pt x="18648477" y="0"/>
                </a:cubicBezTo>
                <a:cubicBezTo>
                  <a:pt x="18735074" y="-1835"/>
                  <a:pt x="19797750" y="128347"/>
                  <a:pt x="20090248" y="0"/>
                </a:cubicBezTo>
                <a:cubicBezTo>
                  <a:pt x="20121087" y="170969"/>
                  <a:pt x="20056833" y="206761"/>
                  <a:pt x="20090248" y="380083"/>
                </a:cubicBezTo>
                <a:cubicBezTo>
                  <a:pt x="20123663" y="553405"/>
                  <a:pt x="20083331" y="686157"/>
                  <a:pt x="20090248" y="955967"/>
                </a:cubicBezTo>
                <a:cubicBezTo>
                  <a:pt x="20097165" y="1225777"/>
                  <a:pt x="20076951" y="1161406"/>
                  <a:pt x="20090248" y="1238150"/>
                </a:cubicBezTo>
                <a:cubicBezTo>
                  <a:pt x="20103545" y="1314894"/>
                  <a:pt x="20075063" y="1647652"/>
                  <a:pt x="20090248" y="1911934"/>
                </a:cubicBezTo>
                <a:cubicBezTo>
                  <a:pt x="20105433" y="2176216"/>
                  <a:pt x="20058067" y="2336119"/>
                  <a:pt x="20090248" y="2683619"/>
                </a:cubicBezTo>
                <a:cubicBezTo>
                  <a:pt x="20122429" y="3031119"/>
                  <a:pt x="20052035" y="3055281"/>
                  <a:pt x="20090248" y="3357403"/>
                </a:cubicBezTo>
                <a:cubicBezTo>
                  <a:pt x="20128461" y="3659525"/>
                  <a:pt x="20040374" y="3651811"/>
                  <a:pt x="20090248" y="3835386"/>
                </a:cubicBezTo>
                <a:cubicBezTo>
                  <a:pt x="20140122" y="4018961"/>
                  <a:pt x="20085359" y="4345574"/>
                  <a:pt x="20090248" y="4509170"/>
                </a:cubicBezTo>
                <a:cubicBezTo>
                  <a:pt x="20095137" y="4672766"/>
                  <a:pt x="20037556" y="4886114"/>
                  <a:pt x="20090248" y="5182954"/>
                </a:cubicBezTo>
                <a:cubicBezTo>
                  <a:pt x="20142940" y="5479794"/>
                  <a:pt x="20075967" y="5351888"/>
                  <a:pt x="20090248" y="5465137"/>
                </a:cubicBezTo>
                <a:cubicBezTo>
                  <a:pt x="20104529" y="5578386"/>
                  <a:pt x="20021267" y="5873615"/>
                  <a:pt x="20090248" y="6041021"/>
                </a:cubicBezTo>
                <a:cubicBezTo>
                  <a:pt x="20159229" y="6208427"/>
                  <a:pt x="20086676" y="6318763"/>
                  <a:pt x="20090248" y="6519005"/>
                </a:cubicBezTo>
                <a:cubicBezTo>
                  <a:pt x="20093820" y="6719247"/>
                  <a:pt x="20075842" y="6984681"/>
                  <a:pt x="20090248" y="7290689"/>
                </a:cubicBezTo>
                <a:cubicBezTo>
                  <a:pt x="20104654" y="7596697"/>
                  <a:pt x="20068722" y="7445407"/>
                  <a:pt x="20090248" y="7572872"/>
                </a:cubicBezTo>
                <a:cubicBezTo>
                  <a:pt x="20111774" y="7700337"/>
                  <a:pt x="20064487" y="7973466"/>
                  <a:pt x="20090248" y="8148756"/>
                </a:cubicBezTo>
                <a:cubicBezTo>
                  <a:pt x="20116009" y="8324046"/>
                  <a:pt x="20066457" y="8576268"/>
                  <a:pt x="20090248" y="8724640"/>
                </a:cubicBezTo>
                <a:cubicBezTo>
                  <a:pt x="20114039" y="8873012"/>
                  <a:pt x="20073579" y="9560176"/>
                  <a:pt x="20090248" y="9790025"/>
                </a:cubicBezTo>
                <a:cubicBezTo>
                  <a:pt x="19777969" y="9811518"/>
                  <a:pt x="19469241" y="9717131"/>
                  <a:pt x="19298456" y="9790025"/>
                </a:cubicBezTo>
                <a:cubicBezTo>
                  <a:pt x="19127671" y="9862919"/>
                  <a:pt x="18735641" y="9748232"/>
                  <a:pt x="18506664" y="9790025"/>
                </a:cubicBezTo>
                <a:cubicBezTo>
                  <a:pt x="18277687" y="9831818"/>
                  <a:pt x="18123874" y="9721896"/>
                  <a:pt x="17915774" y="9790025"/>
                </a:cubicBezTo>
                <a:cubicBezTo>
                  <a:pt x="17707674" y="9858154"/>
                  <a:pt x="17469275" y="9700308"/>
                  <a:pt x="17123982" y="9790025"/>
                </a:cubicBezTo>
                <a:cubicBezTo>
                  <a:pt x="16778689" y="9879742"/>
                  <a:pt x="16819452" y="9770237"/>
                  <a:pt x="16533092" y="9790025"/>
                </a:cubicBezTo>
                <a:cubicBezTo>
                  <a:pt x="16246732" y="9809813"/>
                  <a:pt x="15841675" y="9724670"/>
                  <a:pt x="15540398" y="9790025"/>
                </a:cubicBezTo>
                <a:cubicBezTo>
                  <a:pt x="15239121" y="9855380"/>
                  <a:pt x="15295849" y="9745182"/>
                  <a:pt x="15150411" y="9790025"/>
                </a:cubicBezTo>
                <a:cubicBezTo>
                  <a:pt x="15004973" y="9834868"/>
                  <a:pt x="14744958" y="9755655"/>
                  <a:pt x="14559521" y="9790025"/>
                </a:cubicBezTo>
                <a:cubicBezTo>
                  <a:pt x="14374084" y="9824395"/>
                  <a:pt x="13823687" y="9680444"/>
                  <a:pt x="13566826" y="9790025"/>
                </a:cubicBezTo>
                <a:cubicBezTo>
                  <a:pt x="13309966" y="9899606"/>
                  <a:pt x="13255209" y="9788157"/>
                  <a:pt x="12975937" y="9790025"/>
                </a:cubicBezTo>
                <a:cubicBezTo>
                  <a:pt x="12696665" y="9791893"/>
                  <a:pt x="12828333" y="9784656"/>
                  <a:pt x="12786852" y="9790025"/>
                </a:cubicBezTo>
                <a:cubicBezTo>
                  <a:pt x="12745371" y="9795394"/>
                  <a:pt x="12302473" y="9768824"/>
                  <a:pt x="11995060" y="9790025"/>
                </a:cubicBezTo>
                <a:cubicBezTo>
                  <a:pt x="11687647" y="9811226"/>
                  <a:pt x="11369201" y="9762873"/>
                  <a:pt x="11203268" y="9790025"/>
                </a:cubicBezTo>
                <a:cubicBezTo>
                  <a:pt x="11037335" y="9817177"/>
                  <a:pt x="10593789" y="9729444"/>
                  <a:pt x="10411476" y="9790025"/>
                </a:cubicBezTo>
                <a:cubicBezTo>
                  <a:pt x="10229163" y="9850606"/>
                  <a:pt x="9988594" y="9749416"/>
                  <a:pt x="9820586" y="9790025"/>
                </a:cubicBezTo>
                <a:cubicBezTo>
                  <a:pt x="9652578" y="9830634"/>
                  <a:pt x="9383970" y="9729382"/>
                  <a:pt x="9229696" y="9790025"/>
                </a:cubicBezTo>
                <a:cubicBezTo>
                  <a:pt x="9075422" y="9850668"/>
                  <a:pt x="8629789" y="9702189"/>
                  <a:pt x="8437904" y="9790025"/>
                </a:cubicBezTo>
                <a:cubicBezTo>
                  <a:pt x="8629789" y="9702189"/>
                  <a:pt x="8445605" y="9791241"/>
                  <a:pt x="8449722" y="9790025"/>
                </a:cubicBezTo>
                <a:cubicBezTo>
                  <a:pt x="8445605" y="9791241"/>
                  <a:pt x="8337083" y="9770627"/>
                  <a:pt x="8260637" y="9790025"/>
                </a:cubicBezTo>
                <a:cubicBezTo>
                  <a:pt x="8184192" y="9809423"/>
                  <a:pt x="7999796" y="9770222"/>
                  <a:pt x="7870650" y="9790025"/>
                </a:cubicBezTo>
                <a:cubicBezTo>
                  <a:pt x="7741504" y="9809828"/>
                  <a:pt x="7519761" y="9765722"/>
                  <a:pt x="7279760" y="9790025"/>
                </a:cubicBezTo>
                <a:cubicBezTo>
                  <a:pt x="7039759" y="9814328"/>
                  <a:pt x="6990591" y="9773750"/>
                  <a:pt x="6889773" y="9790025"/>
                </a:cubicBezTo>
                <a:cubicBezTo>
                  <a:pt x="6788955" y="9806300"/>
                  <a:pt x="6481463" y="9769770"/>
                  <a:pt x="6298884" y="9790025"/>
                </a:cubicBezTo>
                <a:cubicBezTo>
                  <a:pt x="6116305" y="9810280"/>
                  <a:pt x="5919664" y="9771184"/>
                  <a:pt x="5707994" y="9790025"/>
                </a:cubicBezTo>
                <a:cubicBezTo>
                  <a:pt x="5496324" y="9808866"/>
                  <a:pt x="5598207" y="9772636"/>
                  <a:pt x="5518909" y="9790025"/>
                </a:cubicBezTo>
                <a:cubicBezTo>
                  <a:pt x="5439612" y="9807414"/>
                  <a:pt x="5262609" y="9745227"/>
                  <a:pt x="5128922" y="9790025"/>
                </a:cubicBezTo>
                <a:cubicBezTo>
                  <a:pt x="4995235" y="9834823"/>
                  <a:pt x="5021738" y="9784604"/>
                  <a:pt x="4939837" y="9790025"/>
                </a:cubicBezTo>
                <a:cubicBezTo>
                  <a:pt x="4857937" y="9795446"/>
                  <a:pt x="4171989" y="9748331"/>
                  <a:pt x="3947143" y="9790025"/>
                </a:cubicBezTo>
                <a:cubicBezTo>
                  <a:pt x="3722297" y="9831719"/>
                  <a:pt x="3163891" y="9731929"/>
                  <a:pt x="2954448" y="9790025"/>
                </a:cubicBezTo>
                <a:cubicBezTo>
                  <a:pt x="3163891" y="9731929"/>
                  <a:pt x="2961593" y="9790217"/>
                  <a:pt x="2966266" y="9790025"/>
                </a:cubicBezTo>
                <a:cubicBezTo>
                  <a:pt x="2961593" y="9790217"/>
                  <a:pt x="2407017" y="9777315"/>
                  <a:pt x="2174474" y="9790025"/>
                </a:cubicBezTo>
                <a:cubicBezTo>
                  <a:pt x="2407017" y="9777315"/>
                  <a:pt x="2180862" y="9790102"/>
                  <a:pt x="2186292" y="9790025"/>
                </a:cubicBezTo>
                <a:cubicBezTo>
                  <a:pt x="2180862" y="9790102"/>
                  <a:pt x="1579196" y="9753442"/>
                  <a:pt x="1193597" y="9790025"/>
                </a:cubicBezTo>
                <a:cubicBezTo>
                  <a:pt x="1579196" y="9753442"/>
                  <a:pt x="1201332" y="9790686"/>
                  <a:pt x="1205415" y="9790025"/>
                </a:cubicBezTo>
                <a:cubicBezTo>
                  <a:pt x="1209498" y="9789364"/>
                  <a:pt x="1214427" y="9790717"/>
                  <a:pt x="1217233" y="9790025"/>
                </a:cubicBezTo>
                <a:cubicBezTo>
                  <a:pt x="1214427" y="9790717"/>
                  <a:pt x="751022" y="9730063"/>
                  <a:pt x="626343" y="9790025"/>
                </a:cubicBezTo>
                <a:cubicBezTo>
                  <a:pt x="501664" y="9849987"/>
                  <a:pt x="303152" y="9751955"/>
                  <a:pt x="0" y="9790025"/>
                </a:cubicBezTo>
                <a:cubicBezTo>
                  <a:pt x="-50053" y="9682962"/>
                  <a:pt x="35280" y="9472481"/>
                  <a:pt x="0" y="9312041"/>
                </a:cubicBezTo>
                <a:cubicBezTo>
                  <a:pt x="-35280" y="9151601"/>
                  <a:pt x="11605" y="8850686"/>
                  <a:pt x="0" y="8540357"/>
                </a:cubicBezTo>
                <a:cubicBezTo>
                  <a:pt x="-11605" y="8230028"/>
                  <a:pt x="15371" y="8292012"/>
                  <a:pt x="0" y="8160274"/>
                </a:cubicBezTo>
                <a:cubicBezTo>
                  <a:pt x="-15371" y="8028536"/>
                  <a:pt x="35929" y="7810434"/>
                  <a:pt x="0" y="7682290"/>
                </a:cubicBezTo>
                <a:cubicBezTo>
                  <a:pt x="-35929" y="7554146"/>
                  <a:pt x="29955" y="7430141"/>
                  <a:pt x="0" y="7204307"/>
                </a:cubicBezTo>
                <a:cubicBezTo>
                  <a:pt x="-29955" y="6978473"/>
                  <a:pt x="10418" y="7036313"/>
                  <a:pt x="0" y="6922124"/>
                </a:cubicBezTo>
                <a:cubicBezTo>
                  <a:pt x="-10418" y="6807935"/>
                  <a:pt x="44475" y="6624932"/>
                  <a:pt x="0" y="6542040"/>
                </a:cubicBezTo>
                <a:cubicBezTo>
                  <a:pt x="-44475" y="6459148"/>
                  <a:pt x="52958" y="6081739"/>
                  <a:pt x="0" y="5868256"/>
                </a:cubicBezTo>
                <a:cubicBezTo>
                  <a:pt x="-52958" y="5654773"/>
                  <a:pt x="11530" y="5418271"/>
                  <a:pt x="0" y="5292372"/>
                </a:cubicBezTo>
                <a:cubicBezTo>
                  <a:pt x="-11530" y="5166473"/>
                  <a:pt x="16728" y="4994700"/>
                  <a:pt x="0" y="4912289"/>
                </a:cubicBezTo>
                <a:cubicBezTo>
                  <a:pt x="-16728" y="4829878"/>
                  <a:pt x="33298" y="4706800"/>
                  <a:pt x="0" y="4630106"/>
                </a:cubicBezTo>
                <a:cubicBezTo>
                  <a:pt x="-33298" y="4553412"/>
                  <a:pt x="26270" y="4177335"/>
                  <a:pt x="0" y="3956322"/>
                </a:cubicBezTo>
                <a:cubicBezTo>
                  <a:pt x="-26270" y="3735309"/>
                  <a:pt x="36740" y="3568761"/>
                  <a:pt x="0" y="3380438"/>
                </a:cubicBezTo>
                <a:cubicBezTo>
                  <a:pt x="-36740" y="3192115"/>
                  <a:pt x="58144" y="2996993"/>
                  <a:pt x="0" y="2804554"/>
                </a:cubicBezTo>
                <a:cubicBezTo>
                  <a:pt x="-58144" y="2612115"/>
                  <a:pt x="18464" y="2452568"/>
                  <a:pt x="0" y="2130770"/>
                </a:cubicBezTo>
                <a:cubicBezTo>
                  <a:pt x="-18464" y="1808972"/>
                  <a:pt x="42981" y="1935423"/>
                  <a:pt x="0" y="1750687"/>
                </a:cubicBezTo>
                <a:cubicBezTo>
                  <a:pt x="-42981" y="1565951"/>
                  <a:pt x="63792" y="1409022"/>
                  <a:pt x="0" y="1076903"/>
                </a:cubicBezTo>
                <a:cubicBezTo>
                  <a:pt x="-63792" y="744784"/>
                  <a:pt x="24123" y="855976"/>
                  <a:pt x="0" y="696819"/>
                </a:cubicBezTo>
                <a:cubicBezTo>
                  <a:pt x="-24123" y="537662"/>
                  <a:pt x="15384" y="314399"/>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3E7D5B-2974-70E5-ECEB-F31595FDEBEE}"/>
              </a:ext>
            </a:extLst>
          </p:cNvPr>
          <p:cNvSpPr txBox="1"/>
          <p:nvPr/>
        </p:nvSpPr>
        <p:spPr>
          <a:xfrm>
            <a:off x="1925782" y="9405934"/>
            <a:ext cx="18718648" cy="1077218"/>
          </a:xfrm>
          <a:prstGeom prst="rect">
            <a:avLst/>
          </a:prstGeom>
          <a:noFill/>
        </p:spPr>
        <p:txBody>
          <a:bodyPr wrap="square" rtlCol="0">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To decide where new areas for growth will be allocated, we will evaluate potential lands based on several considerations, including: </a:t>
            </a:r>
          </a:p>
        </p:txBody>
      </p:sp>
      <p:sp>
        <p:nvSpPr>
          <p:cNvPr id="11" name="TextBox 10">
            <a:extLst>
              <a:ext uri="{FF2B5EF4-FFF2-40B4-BE49-F238E27FC236}">
                <a16:creationId xmlns:a16="http://schemas.microsoft.com/office/drawing/2014/main" id="{6C42E417-A59C-22C6-685B-707A155DE101}"/>
              </a:ext>
            </a:extLst>
          </p:cNvPr>
          <p:cNvSpPr txBox="1"/>
          <p:nvPr/>
        </p:nvSpPr>
        <p:spPr>
          <a:xfrm>
            <a:off x="1925782" y="10968300"/>
            <a:ext cx="18718648"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lands should be adjacent to Angus, Essa’s principal settlement area.</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There is an opportunity for more density and complete communities on the expansion area lands.</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There is an opportunity for a range of housing types on the expansion area lands.</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expansion area can be grown while allowing for rural areas in Essa to remain protected.</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There are no significant impacts on agricultural operations if the expansion areas are developed for growth.</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impacts to natural heritage and water resources have been considered and can be reduced or managed.</a:t>
            </a:r>
          </a:p>
          <a:p>
            <a:pPr marL="571500" indent="-5715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growth aligns with sustainability and climate resiliency priorities for the Official Plan.</a:t>
            </a:r>
          </a:p>
        </p:txBody>
      </p:sp>
      <p:pic>
        <p:nvPicPr>
          <p:cNvPr id="3" name="Picture 2" descr="A map of a city&#10;&#10;AI-generated content may be incorrect.">
            <a:extLst>
              <a:ext uri="{FF2B5EF4-FFF2-40B4-BE49-F238E27FC236}">
                <a16:creationId xmlns:a16="http://schemas.microsoft.com/office/drawing/2014/main" id="{E3847ACC-0EC5-33E1-59F0-A53EFEB014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25804" y="19195959"/>
            <a:ext cx="12881720" cy="11560852"/>
          </a:xfrm>
          <a:prstGeom prst="rect">
            <a:avLst/>
          </a:prstGeom>
        </p:spPr>
      </p:pic>
      <p:grpSp>
        <p:nvGrpSpPr>
          <p:cNvPr id="17" name="Group 16">
            <a:extLst>
              <a:ext uri="{FF2B5EF4-FFF2-40B4-BE49-F238E27FC236}">
                <a16:creationId xmlns:a16="http://schemas.microsoft.com/office/drawing/2014/main" id="{47DCAAE7-642B-29AE-CF90-24C8E39E3702}"/>
              </a:ext>
            </a:extLst>
          </p:cNvPr>
          <p:cNvGrpSpPr/>
          <p:nvPr/>
        </p:nvGrpSpPr>
        <p:grpSpPr>
          <a:xfrm>
            <a:off x="426058" y="26373310"/>
            <a:ext cx="12881721" cy="5703144"/>
            <a:chOff x="596779" y="19117159"/>
            <a:chExt cx="14349051" cy="6352778"/>
          </a:xfrm>
        </p:grpSpPr>
        <p:pic>
          <p:nvPicPr>
            <p:cNvPr id="15" name="Picture 14" descr="A map of a city&#10;&#10;AI-generated content may be incorrect.">
              <a:extLst>
                <a:ext uri="{FF2B5EF4-FFF2-40B4-BE49-F238E27FC236}">
                  <a16:creationId xmlns:a16="http://schemas.microsoft.com/office/drawing/2014/main" id="{A4AD605A-EB30-B2B4-4B43-E5904F2772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6779" y="19117159"/>
              <a:ext cx="7321448" cy="6352778"/>
            </a:xfrm>
            <a:prstGeom prst="rect">
              <a:avLst/>
            </a:prstGeom>
          </p:spPr>
        </p:pic>
        <p:pic>
          <p:nvPicPr>
            <p:cNvPr id="16" name="Picture 15" descr="A map of a city&#10;&#10;AI-generated content may be incorrect.">
              <a:extLst>
                <a:ext uri="{FF2B5EF4-FFF2-40B4-BE49-F238E27FC236}">
                  <a16:creationId xmlns:a16="http://schemas.microsoft.com/office/drawing/2014/main" id="{479E5F29-7D3C-B782-5C94-B96711884B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24382" y="20340967"/>
              <a:ext cx="7321448" cy="3905162"/>
            </a:xfrm>
            <a:prstGeom prst="rect">
              <a:avLst/>
            </a:prstGeom>
          </p:spPr>
        </p:pic>
      </p:grpSp>
      <p:pic>
        <p:nvPicPr>
          <p:cNvPr id="14" name="Picture 13" descr="A map of a city&#10;&#10;AI-generated content may be incorrect.">
            <a:extLst>
              <a:ext uri="{FF2B5EF4-FFF2-40B4-BE49-F238E27FC236}">
                <a16:creationId xmlns:a16="http://schemas.microsoft.com/office/drawing/2014/main" id="{05D5E371-ED01-5F04-D129-8C4B5D1EEC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02864" y="18834121"/>
            <a:ext cx="6204623" cy="8416869"/>
          </a:xfrm>
          <a:prstGeom prst="rect">
            <a:avLst/>
          </a:prstGeom>
        </p:spPr>
      </p:pic>
      <p:sp>
        <p:nvSpPr>
          <p:cNvPr id="19" name="Rectangle: Rounded Corners 18">
            <a:extLst>
              <a:ext uri="{FF2B5EF4-FFF2-40B4-BE49-F238E27FC236}">
                <a16:creationId xmlns:a16="http://schemas.microsoft.com/office/drawing/2014/main" id="{20D71864-58EE-1E79-3D16-14B0151AB1F6}"/>
              </a:ext>
            </a:extLst>
          </p:cNvPr>
          <p:cNvSpPr/>
          <p:nvPr/>
        </p:nvSpPr>
        <p:spPr>
          <a:xfrm>
            <a:off x="1925782" y="18834121"/>
            <a:ext cx="4357031" cy="842350"/>
          </a:xfrm>
          <a:prstGeom prst="roundRect">
            <a:avLst>
              <a:gd name="adj" fmla="val 50000"/>
            </a:avLst>
          </a:prstGeom>
          <a:solidFill>
            <a:srgbClr val="0D71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Proxima Nova" panose="02000506030000020004"/>
              </a:rPr>
              <a:t>Baxter</a:t>
            </a:r>
          </a:p>
        </p:txBody>
      </p:sp>
      <p:sp>
        <p:nvSpPr>
          <p:cNvPr id="20" name="Rectangle: Rounded Corners 19">
            <a:extLst>
              <a:ext uri="{FF2B5EF4-FFF2-40B4-BE49-F238E27FC236}">
                <a16:creationId xmlns:a16="http://schemas.microsoft.com/office/drawing/2014/main" id="{AAC2CBC7-66E3-C84F-8FC7-16C55F2F67A0}"/>
              </a:ext>
            </a:extLst>
          </p:cNvPr>
          <p:cNvSpPr/>
          <p:nvPr/>
        </p:nvSpPr>
        <p:spPr>
          <a:xfrm>
            <a:off x="11193894" y="18774784"/>
            <a:ext cx="4357031" cy="842350"/>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Proxima Nova" panose="02000506030000020004"/>
              </a:rPr>
              <a:t>Angus</a:t>
            </a:r>
          </a:p>
        </p:txBody>
      </p:sp>
      <p:sp>
        <p:nvSpPr>
          <p:cNvPr id="12" name="TextBox 11">
            <a:extLst>
              <a:ext uri="{FF2B5EF4-FFF2-40B4-BE49-F238E27FC236}">
                <a16:creationId xmlns:a16="http://schemas.microsoft.com/office/drawing/2014/main" id="{9CCEF6B1-8708-11D3-7357-6DB60CDAEDC4}"/>
              </a:ext>
            </a:extLst>
          </p:cNvPr>
          <p:cNvSpPr txBox="1"/>
          <p:nvPr/>
        </p:nvSpPr>
        <p:spPr>
          <a:xfrm>
            <a:off x="1925782" y="16394734"/>
            <a:ext cx="19223368" cy="1077218"/>
          </a:xfrm>
          <a:prstGeom prst="rect">
            <a:avLst/>
          </a:prstGeom>
          <a:noFill/>
        </p:spPr>
        <p:txBody>
          <a:bodyPr wrap="square">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 The final confirmation of Settlement Area Boundary Expansions will be part of future work through amendments to the Official Plan.</a:t>
            </a:r>
            <a:endParaRPr lang="en-US" sz="3200" b="1" dirty="0"/>
          </a:p>
        </p:txBody>
      </p:sp>
    </p:spTree>
    <p:extLst>
      <p:ext uri="{BB962C8B-B14F-4D97-AF65-F5344CB8AC3E}">
        <p14:creationId xmlns:p14="http://schemas.microsoft.com/office/powerpoint/2010/main" val="372279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B0DE3-C390-C439-A5AE-2BA354110E5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DDC710-067A-BD21-F346-B274B6EA8833}"/>
              </a:ext>
            </a:extLst>
          </p:cNvPr>
          <p:cNvSpPr/>
          <p:nvPr/>
        </p:nvSpPr>
        <p:spPr>
          <a:xfrm>
            <a:off x="12202408" y="18906807"/>
            <a:ext cx="9263483" cy="13392161"/>
          </a:xfrm>
          <a:custGeom>
            <a:avLst/>
            <a:gdLst>
              <a:gd name="connsiteX0" fmla="*/ 0 w 9263483"/>
              <a:gd name="connsiteY0" fmla="*/ 0 h 13392161"/>
              <a:gd name="connsiteX1" fmla="*/ 578968 w 9263483"/>
              <a:gd name="connsiteY1" fmla="*/ 0 h 13392161"/>
              <a:gd name="connsiteX2" fmla="*/ 1157935 w 9263483"/>
              <a:gd name="connsiteY2" fmla="*/ 0 h 13392161"/>
              <a:gd name="connsiteX3" fmla="*/ 1551633 w 9263483"/>
              <a:gd name="connsiteY3" fmla="*/ 0 h 13392161"/>
              <a:gd name="connsiteX4" fmla="*/ 2315871 w 9263483"/>
              <a:gd name="connsiteY4" fmla="*/ 0 h 13392161"/>
              <a:gd name="connsiteX5" fmla="*/ 2709569 w 9263483"/>
              <a:gd name="connsiteY5" fmla="*/ 0 h 13392161"/>
              <a:gd name="connsiteX6" fmla="*/ 3010632 w 9263483"/>
              <a:gd name="connsiteY6" fmla="*/ 0 h 13392161"/>
              <a:gd name="connsiteX7" fmla="*/ 3496965 w 9263483"/>
              <a:gd name="connsiteY7" fmla="*/ 0 h 13392161"/>
              <a:gd name="connsiteX8" fmla="*/ 4261202 w 9263483"/>
              <a:gd name="connsiteY8" fmla="*/ 0 h 13392161"/>
              <a:gd name="connsiteX9" fmla="*/ 4932805 w 9263483"/>
              <a:gd name="connsiteY9" fmla="*/ 0 h 13392161"/>
              <a:gd name="connsiteX10" fmla="*/ 5604407 w 9263483"/>
              <a:gd name="connsiteY10" fmla="*/ 0 h 13392161"/>
              <a:gd name="connsiteX11" fmla="*/ 5998105 w 9263483"/>
              <a:gd name="connsiteY11" fmla="*/ 0 h 13392161"/>
              <a:gd name="connsiteX12" fmla="*/ 6669708 w 9263483"/>
              <a:gd name="connsiteY12" fmla="*/ 0 h 13392161"/>
              <a:gd name="connsiteX13" fmla="*/ 7433945 w 9263483"/>
              <a:gd name="connsiteY13" fmla="*/ 0 h 13392161"/>
              <a:gd name="connsiteX14" fmla="*/ 7920278 w 9263483"/>
              <a:gd name="connsiteY14" fmla="*/ 0 h 13392161"/>
              <a:gd name="connsiteX15" fmla="*/ 8313976 w 9263483"/>
              <a:gd name="connsiteY15" fmla="*/ 0 h 13392161"/>
              <a:gd name="connsiteX16" fmla="*/ 9263483 w 9263483"/>
              <a:gd name="connsiteY16" fmla="*/ 0 h 13392161"/>
              <a:gd name="connsiteX17" fmla="*/ 9263483 w 9263483"/>
              <a:gd name="connsiteY17" fmla="*/ 850111 h 13392161"/>
              <a:gd name="connsiteX18" fmla="*/ 9263483 w 9263483"/>
              <a:gd name="connsiteY18" fmla="*/ 1298457 h 13392161"/>
              <a:gd name="connsiteX19" fmla="*/ 9263483 w 9263483"/>
              <a:gd name="connsiteY19" fmla="*/ 2148568 h 13392161"/>
              <a:gd name="connsiteX20" fmla="*/ 9263483 w 9263483"/>
              <a:gd name="connsiteY20" fmla="*/ 2730836 h 13392161"/>
              <a:gd name="connsiteX21" fmla="*/ 9263483 w 9263483"/>
              <a:gd name="connsiteY21" fmla="*/ 3179183 h 13392161"/>
              <a:gd name="connsiteX22" fmla="*/ 9263483 w 9263483"/>
              <a:gd name="connsiteY22" fmla="*/ 3493607 h 13392161"/>
              <a:gd name="connsiteX23" fmla="*/ 9263483 w 9263483"/>
              <a:gd name="connsiteY23" fmla="*/ 4343718 h 13392161"/>
              <a:gd name="connsiteX24" fmla="*/ 9263483 w 9263483"/>
              <a:gd name="connsiteY24" fmla="*/ 4792065 h 13392161"/>
              <a:gd name="connsiteX25" fmla="*/ 9263483 w 9263483"/>
              <a:gd name="connsiteY25" fmla="*/ 5106489 h 13392161"/>
              <a:gd name="connsiteX26" fmla="*/ 9263483 w 9263483"/>
              <a:gd name="connsiteY26" fmla="*/ 5688757 h 13392161"/>
              <a:gd name="connsiteX27" fmla="*/ 9263483 w 9263483"/>
              <a:gd name="connsiteY27" fmla="*/ 6538868 h 13392161"/>
              <a:gd name="connsiteX28" fmla="*/ 9263483 w 9263483"/>
              <a:gd name="connsiteY28" fmla="*/ 7255058 h 13392161"/>
              <a:gd name="connsiteX29" fmla="*/ 9263483 w 9263483"/>
              <a:gd name="connsiteY29" fmla="*/ 8105169 h 13392161"/>
              <a:gd name="connsiteX30" fmla="*/ 9263483 w 9263483"/>
              <a:gd name="connsiteY30" fmla="*/ 8553515 h 13392161"/>
              <a:gd name="connsiteX31" fmla="*/ 9263483 w 9263483"/>
              <a:gd name="connsiteY31" fmla="*/ 9403626 h 13392161"/>
              <a:gd name="connsiteX32" fmla="*/ 9263483 w 9263483"/>
              <a:gd name="connsiteY32" fmla="*/ 10253737 h 13392161"/>
              <a:gd name="connsiteX33" fmla="*/ 9263483 w 9263483"/>
              <a:gd name="connsiteY33" fmla="*/ 10434240 h 13392161"/>
              <a:gd name="connsiteX34" fmla="*/ 9263483 w 9263483"/>
              <a:gd name="connsiteY34" fmla="*/ 10882586 h 13392161"/>
              <a:gd name="connsiteX35" fmla="*/ 9263483 w 9263483"/>
              <a:gd name="connsiteY35" fmla="*/ 11464854 h 13392161"/>
              <a:gd name="connsiteX36" fmla="*/ 9263483 w 9263483"/>
              <a:gd name="connsiteY36" fmla="*/ 12047122 h 13392161"/>
              <a:gd name="connsiteX37" fmla="*/ 9263483 w 9263483"/>
              <a:gd name="connsiteY37" fmla="*/ 12361547 h 13392161"/>
              <a:gd name="connsiteX38" fmla="*/ 9263483 w 9263483"/>
              <a:gd name="connsiteY38" fmla="*/ 13392161 h 13392161"/>
              <a:gd name="connsiteX39" fmla="*/ 8591880 w 9263483"/>
              <a:gd name="connsiteY39" fmla="*/ 13392161 h 13392161"/>
              <a:gd name="connsiteX40" fmla="*/ 8105548 w 9263483"/>
              <a:gd name="connsiteY40" fmla="*/ 13392161 h 13392161"/>
              <a:gd name="connsiteX41" fmla="*/ 7433945 w 9263483"/>
              <a:gd name="connsiteY41" fmla="*/ 13392161 h 13392161"/>
              <a:gd name="connsiteX42" fmla="*/ 6762343 w 9263483"/>
              <a:gd name="connsiteY42" fmla="*/ 13392161 h 13392161"/>
              <a:gd name="connsiteX43" fmla="*/ 6183375 w 9263483"/>
              <a:gd name="connsiteY43" fmla="*/ 13392161 h 13392161"/>
              <a:gd name="connsiteX44" fmla="*/ 5419138 w 9263483"/>
              <a:gd name="connsiteY44" fmla="*/ 13392161 h 13392161"/>
              <a:gd name="connsiteX45" fmla="*/ 4840170 w 9263483"/>
              <a:gd name="connsiteY45" fmla="*/ 13392161 h 13392161"/>
              <a:gd name="connsiteX46" fmla="*/ 4168567 w 9263483"/>
              <a:gd name="connsiteY46" fmla="*/ 13392161 h 13392161"/>
              <a:gd name="connsiteX47" fmla="*/ 3404330 w 9263483"/>
              <a:gd name="connsiteY47" fmla="*/ 13392161 h 13392161"/>
              <a:gd name="connsiteX48" fmla="*/ 3103267 w 9263483"/>
              <a:gd name="connsiteY48" fmla="*/ 13392161 h 13392161"/>
              <a:gd name="connsiteX49" fmla="*/ 2524299 w 9263483"/>
              <a:gd name="connsiteY49" fmla="*/ 13392161 h 13392161"/>
              <a:gd name="connsiteX50" fmla="*/ 2130601 w 9263483"/>
              <a:gd name="connsiteY50" fmla="*/ 13392161 h 13392161"/>
              <a:gd name="connsiteX51" fmla="*/ 1644268 w 9263483"/>
              <a:gd name="connsiteY51" fmla="*/ 13392161 h 13392161"/>
              <a:gd name="connsiteX52" fmla="*/ 1250570 w 9263483"/>
              <a:gd name="connsiteY52" fmla="*/ 13392161 h 13392161"/>
              <a:gd name="connsiteX53" fmla="*/ 949507 w 9263483"/>
              <a:gd name="connsiteY53" fmla="*/ 13392161 h 13392161"/>
              <a:gd name="connsiteX54" fmla="*/ 0 w 9263483"/>
              <a:gd name="connsiteY54" fmla="*/ 13392161 h 13392161"/>
              <a:gd name="connsiteX55" fmla="*/ 0 w 9263483"/>
              <a:gd name="connsiteY55" fmla="*/ 12809893 h 13392161"/>
              <a:gd name="connsiteX56" fmla="*/ 0 w 9263483"/>
              <a:gd name="connsiteY56" fmla="*/ 12361547 h 13392161"/>
              <a:gd name="connsiteX57" fmla="*/ 0 w 9263483"/>
              <a:gd name="connsiteY57" fmla="*/ 11645357 h 13392161"/>
              <a:gd name="connsiteX58" fmla="*/ 0 w 9263483"/>
              <a:gd name="connsiteY58" fmla="*/ 11063090 h 13392161"/>
              <a:gd name="connsiteX59" fmla="*/ 0 w 9263483"/>
              <a:gd name="connsiteY59" fmla="*/ 10882586 h 13392161"/>
              <a:gd name="connsiteX60" fmla="*/ 0 w 9263483"/>
              <a:gd name="connsiteY60" fmla="*/ 10702083 h 13392161"/>
              <a:gd name="connsiteX61" fmla="*/ 0 w 9263483"/>
              <a:gd name="connsiteY61" fmla="*/ 10119816 h 13392161"/>
              <a:gd name="connsiteX62" fmla="*/ 0 w 9263483"/>
              <a:gd name="connsiteY62" fmla="*/ 9537548 h 13392161"/>
              <a:gd name="connsiteX63" fmla="*/ 0 w 9263483"/>
              <a:gd name="connsiteY63" fmla="*/ 8821358 h 13392161"/>
              <a:gd name="connsiteX64" fmla="*/ 0 w 9263483"/>
              <a:gd name="connsiteY64" fmla="*/ 8373012 h 13392161"/>
              <a:gd name="connsiteX65" fmla="*/ 0 w 9263483"/>
              <a:gd name="connsiteY65" fmla="*/ 7656822 h 13392161"/>
              <a:gd name="connsiteX66" fmla="*/ 0 w 9263483"/>
              <a:gd name="connsiteY66" fmla="*/ 7074555 h 13392161"/>
              <a:gd name="connsiteX67" fmla="*/ 0 w 9263483"/>
              <a:gd name="connsiteY67" fmla="*/ 6224444 h 13392161"/>
              <a:gd name="connsiteX68" fmla="*/ 0 w 9263483"/>
              <a:gd name="connsiteY68" fmla="*/ 5776097 h 13392161"/>
              <a:gd name="connsiteX69" fmla="*/ 0 w 9263483"/>
              <a:gd name="connsiteY69" fmla="*/ 5327751 h 13392161"/>
              <a:gd name="connsiteX70" fmla="*/ 0 w 9263483"/>
              <a:gd name="connsiteY70" fmla="*/ 4879405 h 13392161"/>
              <a:gd name="connsiteX71" fmla="*/ 0 w 9263483"/>
              <a:gd name="connsiteY71" fmla="*/ 4698902 h 13392161"/>
              <a:gd name="connsiteX72" fmla="*/ 0 w 9263483"/>
              <a:gd name="connsiteY72" fmla="*/ 4250555 h 13392161"/>
              <a:gd name="connsiteX73" fmla="*/ 0 w 9263483"/>
              <a:gd name="connsiteY73" fmla="*/ 3534366 h 13392161"/>
              <a:gd name="connsiteX74" fmla="*/ 0 w 9263483"/>
              <a:gd name="connsiteY74" fmla="*/ 3086020 h 13392161"/>
              <a:gd name="connsiteX75" fmla="*/ 0 w 9263483"/>
              <a:gd name="connsiteY75" fmla="*/ 2235909 h 13392161"/>
              <a:gd name="connsiteX76" fmla="*/ 0 w 9263483"/>
              <a:gd name="connsiteY76" fmla="*/ 1921484 h 13392161"/>
              <a:gd name="connsiteX77" fmla="*/ 0 w 9263483"/>
              <a:gd name="connsiteY77" fmla="*/ 1071373 h 13392161"/>
              <a:gd name="connsiteX78" fmla="*/ 0 w 9263483"/>
              <a:gd name="connsiteY78" fmla="*/ 623027 h 13392161"/>
              <a:gd name="connsiteX79" fmla="*/ 0 w 9263483"/>
              <a:gd name="connsiteY79" fmla="*/ 0 h 1339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263483" h="13392161" extrusionOk="0">
                <a:moveTo>
                  <a:pt x="0" y="0"/>
                </a:moveTo>
                <a:cubicBezTo>
                  <a:pt x="130424" y="-11635"/>
                  <a:pt x="416690" y="2130"/>
                  <a:pt x="578968" y="0"/>
                </a:cubicBezTo>
                <a:cubicBezTo>
                  <a:pt x="741246" y="-2130"/>
                  <a:pt x="909907" y="61763"/>
                  <a:pt x="1157935" y="0"/>
                </a:cubicBezTo>
                <a:cubicBezTo>
                  <a:pt x="1405963" y="-61763"/>
                  <a:pt x="1453835" y="39223"/>
                  <a:pt x="1551633" y="0"/>
                </a:cubicBezTo>
                <a:cubicBezTo>
                  <a:pt x="1649431" y="-39223"/>
                  <a:pt x="1953445" y="57854"/>
                  <a:pt x="2315871" y="0"/>
                </a:cubicBezTo>
                <a:cubicBezTo>
                  <a:pt x="2678297" y="-57854"/>
                  <a:pt x="2606273" y="40366"/>
                  <a:pt x="2709569" y="0"/>
                </a:cubicBezTo>
                <a:cubicBezTo>
                  <a:pt x="2812865" y="-40366"/>
                  <a:pt x="2939500" y="20684"/>
                  <a:pt x="3010632" y="0"/>
                </a:cubicBezTo>
                <a:cubicBezTo>
                  <a:pt x="3081764" y="-20684"/>
                  <a:pt x="3391060" y="11128"/>
                  <a:pt x="3496965" y="0"/>
                </a:cubicBezTo>
                <a:cubicBezTo>
                  <a:pt x="3602870" y="-11128"/>
                  <a:pt x="4087855" y="88260"/>
                  <a:pt x="4261202" y="0"/>
                </a:cubicBezTo>
                <a:cubicBezTo>
                  <a:pt x="4434549" y="-88260"/>
                  <a:pt x="4706846" y="18999"/>
                  <a:pt x="4932805" y="0"/>
                </a:cubicBezTo>
                <a:cubicBezTo>
                  <a:pt x="5158764" y="-18999"/>
                  <a:pt x="5361807" y="6516"/>
                  <a:pt x="5604407" y="0"/>
                </a:cubicBezTo>
                <a:cubicBezTo>
                  <a:pt x="5847007" y="-6516"/>
                  <a:pt x="5861900" y="6718"/>
                  <a:pt x="5998105" y="0"/>
                </a:cubicBezTo>
                <a:cubicBezTo>
                  <a:pt x="6134310" y="-6718"/>
                  <a:pt x="6527628" y="30209"/>
                  <a:pt x="6669708" y="0"/>
                </a:cubicBezTo>
                <a:cubicBezTo>
                  <a:pt x="6811788" y="-30209"/>
                  <a:pt x="7082116" y="64073"/>
                  <a:pt x="7433945" y="0"/>
                </a:cubicBezTo>
                <a:cubicBezTo>
                  <a:pt x="7785774" y="-64073"/>
                  <a:pt x="7804132" y="55355"/>
                  <a:pt x="7920278" y="0"/>
                </a:cubicBezTo>
                <a:cubicBezTo>
                  <a:pt x="8036424" y="-55355"/>
                  <a:pt x="8172777" y="16547"/>
                  <a:pt x="8313976" y="0"/>
                </a:cubicBezTo>
                <a:cubicBezTo>
                  <a:pt x="8455175" y="-16547"/>
                  <a:pt x="8937185" y="90818"/>
                  <a:pt x="9263483" y="0"/>
                </a:cubicBezTo>
                <a:cubicBezTo>
                  <a:pt x="9365327" y="326975"/>
                  <a:pt x="9217803" y="608718"/>
                  <a:pt x="9263483" y="850111"/>
                </a:cubicBezTo>
                <a:cubicBezTo>
                  <a:pt x="9309163" y="1091504"/>
                  <a:pt x="9233516" y="1154293"/>
                  <a:pt x="9263483" y="1298457"/>
                </a:cubicBezTo>
                <a:cubicBezTo>
                  <a:pt x="9293450" y="1442621"/>
                  <a:pt x="9223258" y="1910032"/>
                  <a:pt x="9263483" y="2148568"/>
                </a:cubicBezTo>
                <a:cubicBezTo>
                  <a:pt x="9303708" y="2387104"/>
                  <a:pt x="9243159" y="2572330"/>
                  <a:pt x="9263483" y="2730836"/>
                </a:cubicBezTo>
                <a:cubicBezTo>
                  <a:pt x="9283807" y="2889342"/>
                  <a:pt x="9255570" y="2969784"/>
                  <a:pt x="9263483" y="3179183"/>
                </a:cubicBezTo>
                <a:cubicBezTo>
                  <a:pt x="9271396" y="3388582"/>
                  <a:pt x="9236832" y="3411004"/>
                  <a:pt x="9263483" y="3493607"/>
                </a:cubicBezTo>
                <a:cubicBezTo>
                  <a:pt x="9290134" y="3576210"/>
                  <a:pt x="9231499" y="3970346"/>
                  <a:pt x="9263483" y="4343718"/>
                </a:cubicBezTo>
                <a:cubicBezTo>
                  <a:pt x="9295467" y="4717090"/>
                  <a:pt x="9241814" y="4625282"/>
                  <a:pt x="9263483" y="4792065"/>
                </a:cubicBezTo>
                <a:cubicBezTo>
                  <a:pt x="9285152" y="4958848"/>
                  <a:pt x="9242574" y="5039860"/>
                  <a:pt x="9263483" y="5106489"/>
                </a:cubicBezTo>
                <a:cubicBezTo>
                  <a:pt x="9284392" y="5173118"/>
                  <a:pt x="9202909" y="5550795"/>
                  <a:pt x="9263483" y="5688757"/>
                </a:cubicBezTo>
                <a:cubicBezTo>
                  <a:pt x="9324057" y="5826719"/>
                  <a:pt x="9228115" y="6255380"/>
                  <a:pt x="9263483" y="6538868"/>
                </a:cubicBezTo>
                <a:cubicBezTo>
                  <a:pt x="9298851" y="6822356"/>
                  <a:pt x="9259338" y="7012401"/>
                  <a:pt x="9263483" y="7255058"/>
                </a:cubicBezTo>
                <a:cubicBezTo>
                  <a:pt x="9267628" y="7497715"/>
                  <a:pt x="9247677" y="7757406"/>
                  <a:pt x="9263483" y="8105169"/>
                </a:cubicBezTo>
                <a:cubicBezTo>
                  <a:pt x="9279289" y="8452932"/>
                  <a:pt x="9246150" y="8362161"/>
                  <a:pt x="9263483" y="8553515"/>
                </a:cubicBezTo>
                <a:cubicBezTo>
                  <a:pt x="9280816" y="8744869"/>
                  <a:pt x="9232268" y="9162081"/>
                  <a:pt x="9263483" y="9403626"/>
                </a:cubicBezTo>
                <a:cubicBezTo>
                  <a:pt x="9294698" y="9645171"/>
                  <a:pt x="9179346" y="9984437"/>
                  <a:pt x="9263483" y="10253737"/>
                </a:cubicBezTo>
                <a:cubicBezTo>
                  <a:pt x="9347620" y="10523037"/>
                  <a:pt x="9254466" y="10352641"/>
                  <a:pt x="9263483" y="10434240"/>
                </a:cubicBezTo>
                <a:cubicBezTo>
                  <a:pt x="9272500" y="10515839"/>
                  <a:pt x="9258751" y="10701598"/>
                  <a:pt x="9263483" y="10882586"/>
                </a:cubicBezTo>
                <a:cubicBezTo>
                  <a:pt x="9268215" y="11063574"/>
                  <a:pt x="9242354" y="11237821"/>
                  <a:pt x="9263483" y="11464854"/>
                </a:cubicBezTo>
                <a:cubicBezTo>
                  <a:pt x="9284612" y="11691887"/>
                  <a:pt x="9205814" y="11767636"/>
                  <a:pt x="9263483" y="12047122"/>
                </a:cubicBezTo>
                <a:cubicBezTo>
                  <a:pt x="9321152" y="12326608"/>
                  <a:pt x="9247568" y="12282054"/>
                  <a:pt x="9263483" y="12361547"/>
                </a:cubicBezTo>
                <a:cubicBezTo>
                  <a:pt x="9279398" y="12441040"/>
                  <a:pt x="9143947" y="13158914"/>
                  <a:pt x="9263483" y="13392161"/>
                </a:cubicBezTo>
                <a:cubicBezTo>
                  <a:pt x="9044569" y="13453070"/>
                  <a:pt x="8827989" y="13350805"/>
                  <a:pt x="8591880" y="13392161"/>
                </a:cubicBezTo>
                <a:cubicBezTo>
                  <a:pt x="8355771" y="13433517"/>
                  <a:pt x="8243022" y="13366401"/>
                  <a:pt x="8105548" y="13392161"/>
                </a:cubicBezTo>
                <a:cubicBezTo>
                  <a:pt x="7968074" y="13417921"/>
                  <a:pt x="7757073" y="13390487"/>
                  <a:pt x="7433945" y="13392161"/>
                </a:cubicBezTo>
                <a:cubicBezTo>
                  <a:pt x="7110817" y="13393835"/>
                  <a:pt x="7063349" y="13346273"/>
                  <a:pt x="6762343" y="13392161"/>
                </a:cubicBezTo>
                <a:cubicBezTo>
                  <a:pt x="6461337" y="13438049"/>
                  <a:pt x="6365612" y="13341681"/>
                  <a:pt x="6183375" y="13392161"/>
                </a:cubicBezTo>
                <a:cubicBezTo>
                  <a:pt x="6001138" y="13442641"/>
                  <a:pt x="5791267" y="13312780"/>
                  <a:pt x="5419138" y="13392161"/>
                </a:cubicBezTo>
                <a:cubicBezTo>
                  <a:pt x="5047009" y="13471542"/>
                  <a:pt x="5005083" y="13382142"/>
                  <a:pt x="4840170" y="13392161"/>
                </a:cubicBezTo>
                <a:cubicBezTo>
                  <a:pt x="4675257" y="13402180"/>
                  <a:pt x="4427466" y="13362628"/>
                  <a:pt x="4168567" y="13392161"/>
                </a:cubicBezTo>
                <a:cubicBezTo>
                  <a:pt x="3909668" y="13421694"/>
                  <a:pt x="3573370" y="13342929"/>
                  <a:pt x="3404330" y="13392161"/>
                </a:cubicBezTo>
                <a:cubicBezTo>
                  <a:pt x="3235290" y="13441393"/>
                  <a:pt x="3191250" y="13369813"/>
                  <a:pt x="3103267" y="13392161"/>
                </a:cubicBezTo>
                <a:cubicBezTo>
                  <a:pt x="3015284" y="13414509"/>
                  <a:pt x="2666397" y="13340122"/>
                  <a:pt x="2524299" y="13392161"/>
                </a:cubicBezTo>
                <a:cubicBezTo>
                  <a:pt x="2382201" y="13444200"/>
                  <a:pt x="2271147" y="13389661"/>
                  <a:pt x="2130601" y="13392161"/>
                </a:cubicBezTo>
                <a:cubicBezTo>
                  <a:pt x="1990055" y="13394661"/>
                  <a:pt x="1864000" y="13342980"/>
                  <a:pt x="1644268" y="13392161"/>
                </a:cubicBezTo>
                <a:cubicBezTo>
                  <a:pt x="1424536" y="13441342"/>
                  <a:pt x="1374740" y="13347609"/>
                  <a:pt x="1250570" y="13392161"/>
                </a:cubicBezTo>
                <a:cubicBezTo>
                  <a:pt x="1126400" y="13436713"/>
                  <a:pt x="1075961" y="13362112"/>
                  <a:pt x="949507" y="13392161"/>
                </a:cubicBezTo>
                <a:cubicBezTo>
                  <a:pt x="823053" y="13422210"/>
                  <a:pt x="200349" y="13300967"/>
                  <a:pt x="0" y="13392161"/>
                </a:cubicBezTo>
                <a:cubicBezTo>
                  <a:pt x="-31325" y="13122173"/>
                  <a:pt x="36330" y="13063280"/>
                  <a:pt x="0" y="12809893"/>
                </a:cubicBezTo>
                <a:cubicBezTo>
                  <a:pt x="-36330" y="12556506"/>
                  <a:pt x="34474" y="12526360"/>
                  <a:pt x="0" y="12361547"/>
                </a:cubicBezTo>
                <a:cubicBezTo>
                  <a:pt x="-34474" y="12196734"/>
                  <a:pt x="14820" y="11948871"/>
                  <a:pt x="0" y="11645357"/>
                </a:cubicBezTo>
                <a:cubicBezTo>
                  <a:pt x="-14820" y="11341843"/>
                  <a:pt x="48289" y="11333410"/>
                  <a:pt x="0" y="11063090"/>
                </a:cubicBezTo>
                <a:cubicBezTo>
                  <a:pt x="-48289" y="10792770"/>
                  <a:pt x="14993" y="10967525"/>
                  <a:pt x="0" y="10882586"/>
                </a:cubicBezTo>
                <a:cubicBezTo>
                  <a:pt x="-14993" y="10797647"/>
                  <a:pt x="10189" y="10745581"/>
                  <a:pt x="0" y="10702083"/>
                </a:cubicBezTo>
                <a:cubicBezTo>
                  <a:pt x="-10189" y="10658585"/>
                  <a:pt x="11447" y="10352243"/>
                  <a:pt x="0" y="10119816"/>
                </a:cubicBezTo>
                <a:cubicBezTo>
                  <a:pt x="-11447" y="9887389"/>
                  <a:pt x="52248" y="9745483"/>
                  <a:pt x="0" y="9537548"/>
                </a:cubicBezTo>
                <a:cubicBezTo>
                  <a:pt x="-52248" y="9329613"/>
                  <a:pt x="42251" y="9112916"/>
                  <a:pt x="0" y="8821358"/>
                </a:cubicBezTo>
                <a:cubicBezTo>
                  <a:pt x="-42251" y="8529800"/>
                  <a:pt x="50817" y="8469283"/>
                  <a:pt x="0" y="8373012"/>
                </a:cubicBezTo>
                <a:cubicBezTo>
                  <a:pt x="-50817" y="8276741"/>
                  <a:pt x="71596" y="7979388"/>
                  <a:pt x="0" y="7656822"/>
                </a:cubicBezTo>
                <a:cubicBezTo>
                  <a:pt x="-71596" y="7334256"/>
                  <a:pt x="67597" y="7262712"/>
                  <a:pt x="0" y="7074555"/>
                </a:cubicBezTo>
                <a:cubicBezTo>
                  <a:pt x="-67597" y="6886398"/>
                  <a:pt x="69547" y="6614514"/>
                  <a:pt x="0" y="6224444"/>
                </a:cubicBezTo>
                <a:cubicBezTo>
                  <a:pt x="-69547" y="5834374"/>
                  <a:pt x="46452" y="5918899"/>
                  <a:pt x="0" y="5776097"/>
                </a:cubicBezTo>
                <a:cubicBezTo>
                  <a:pt x="-46452" y="5633295"/>
                  <a:pt x="30341" y="5453131"/>
                  <a:pt x="0" y="5327751"/>
                </a:cubicBezTo>
                <a:cubicBezTo>
                  <a:pt x="-30341" y="5202371"/>
                  <a:pt x="1376" y="5093225"/>
                  <a:pt x="0" y="4879405"/>
                </a:cubicBezTo>
                <a:cubicBezTo>
                  <a:pt x="-1376" y="4665585"/>
                  <a:pt x="17959" y="4771952"/>
                  <a:pt x="0" y="4698902"/>
                </a:cubicBezTo>
                <a:cubicBezTo>
                  <a:pt x="-17959" y="4625852"/>
                  <a:pt x="39774" y="4393678"/>
                  <a:pt x="0" y="4250555"/>
                </a:cubicBezTo>
                <a:cubicBezTo>
                  <a:pt x="-39774" y="4107432"/>
                  <a:pt x="50183" y="3687274"/>
                  <a:pt x="0" y="3534366"/>
                </a:cubicBezTo>
                <a:cubicBezTo>
                  <a:pt x="-50183" y="3381458"/>
                  <a:pt x="27156" y="3294621"/>
                  <a:pt x="0" y="3086020"/>
                </a:cubicBezTo>
                <a:cubicBezTo>
                  <a:pt x="-27156" y="2877419"/>
                  <a:pt x="95346" y="2432163"/>
                  <a:pt x="0" y="2235909"/>
                </a:cubicBezTo>
                <a:cubicBezTo>
                  <a:pt x="-95346" y="2039655"/>
                  <a:pt x="20443" y="2062971"/>
                  <a:pt x="0" y="1921484"/>
                </a:cubicBezTo>
                <a:cubicBezTo>
                  <a:pt x="-20443" y="1779998"/>
                  <a:pt x="87594" y="1245368"/>
                  <a:pt x="0" y="1071373"/>
                </a:cubicBezTo>
                <a:cubicBezTo>
                  <a:pt x="-87594" y="897378"/>
                  <a:pt x="31657" y="757029"/>
                  <a:pt x="0" y="623027"/>
                </a:cubicBezTo>
                <a:cubicBezTo>
                  <a:pt x="-31657" y="489025"/>
                  <a:pt x="6648" y="181555"/>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B22F52-C33F-4C00-E664-3CF33C7A3AD4}"/>
              </a:ext>
            </a:extLst>
          </p:cNvPr>
          <p:cNvSpPr txBox="1"/>
          <p:nvPr/>
        </p:nvSpPr>
        <p:spPr>
          <a:xfrm>
            <a:off x="12908815" y="19350000"/>
            <a:ext cx="8065135" cy="2123658"/>
          </a:xfrm>
          <a:prstGeom prst="rect">
            <a:avLst/>
          </a:prstGeom>
          <a:noFill/>
        </p:spPr>
        <p:txBody>
          <a:bodyPr wrap="square">
            <a:spAutoFit/>
          </a:bodyPr>
          <a:lstStyle/>
          <a:p>
            <a:r>
              <a:rPr lang="en-CA" sz="4400" b="1" dirty="0">
                <a:latin typeface="Aptos Display" panose="020B0004020202020204" pitchFamily="34" charset="0"/>
              </a:rPr>
              <a:t>What else should we consider? Add a sticky note with your comments.</a:t>
            </a:r>
          </a:p>
        </p:txBody>
      </p:sp>
      <p:sp>
        <p:nvSpPr>
          <p:cNvPr id="9" name="Rectangle: Rounded Corners 8">
            <a:extLst>
              <a:ext uri="{FF2B5EF4-FFF2-40B4-BE49-F238E27FC236}">
                <a16:creationId xmlns:a16="http://schemas.microsoft.com/office/drawing/2014/main" id="{89368D58-2562-7334-E59F-86D2050AE8EB}"/>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3" name="TextBox 2">
            <a:extLst>
              <a:ext uri="{FF2B5EF4-FFF2-40B4-BE49-F238E27FC236}">
                <a16:creationId xmlns:a16="http://schemas.microsoft.com/office/drawing/2014/main" id="{0DCA44D1-8929-E5A5-C40B-C523EFF57082}"/>
              </a:ext>
            </a:extLst>
          </p:cNvPr>
          <p:cNvSpPr txBox="1"/>
          <p:nvPr/>
        </p:nvSpPr>
        <p:spPr>
          <a:xfrm>
            <a:off x="973054" y="3192180"/>
            <a:ext cx="14499005"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Housing and Residential</a:t>
            </a:r>
          </a:p>
        </p:txBody>
      </p:sp>
      <p:pic>
        <p:nvPicPr>
          <p:cNvPr id="5" name="Picture 4" descr="A group of houses with trees in the background&#10;&#10;AI-generated content may be incorrect.">
            <a:extLst>
              <a:ext uri="{FF2B5EF4-FFF2-40B4-BE49-F238E27FC236}">
                <a16:creationId xmlns:a16="http://schemas.microsoft.com/office/drawing/2014/main" id="{AF2884EB-A9DA-BEA3-FF97-EEF9162F193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8215174"/>
            <a:ext cx="11720944" cy="4083794"/>
          </a:xfrm>
          <a:prstGeom prst="rect">
            <a:avLst/>
          </a:prstGeom>
        </p:spPr>
      </p:pic>
      <p:sp>
        <p:nvSpPr>
          <p:cNvPr id="2" name="TextBox 1">
            <a:extLst>
              <a:ext uri="{FF2B5EF4-FFF2-40B4-BE49-F238E27FC236}">
                <a16:creationId xmlns:a16="http://schemas.microsoft.com/office/drawing/2014/main" id="{553053F3-7683-7241-824C-99AF67B68E2C}"/>
              </a:ext>
            </a:extLst>
          </p:cNvPr>
          <p:cNvSpPr txBox="1"/>
          <p:nvPr/>
        </p:nvSpPr>
        <p:spPr>
          <a:xfrm>
            <a:off x="973054" y="4703226"/>
            <a:ext cx="10747890" cy="22177481"/>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Range of housing types and supporting uses (e.g. small shops, schools).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Density increases with policies to help maintain character.</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Age-friendly, barrier free and accessible housing options.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Innovative housing forms including co-housing, modular or prefabricated housing, tiny homes.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5% of units in all new housing development is required to be affordable, to support Simcoe County’s overall target of 10% affordable housing stock.</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Partnerships with housing providers and upper-tier agencies.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Residential Low designation: Permits single detached, semi-detached, duplex and townhouses up to 3 </a:t>
            </a:r>
            <a:r>
              <a:rPr lang="en-US" sz="3600" dirty="0" err="1">
                <a:latin typeface="Open Sans" panose="020B0606030504020204" pitchFamily="34" charset="0"/>
                <a:ea typeface="Open Sans" panose="020B0606030504020204" pitchFamily="34" charset="0"/>
                <a:cs typeface="Open Sans" panose="020B0606030504020204" pitchFamily="34" charset="0"/>
              </a:rPr>
              <a:t>storeys</a:t>
            </a:r>
            <a:r>
              <a:rPr lang="en-US" sz="3600" dirty="0">
                <a:latin typeface="Open Sans" panose="020B0606030504020204" pitchFamily="34" charset="0"/>
                <a:ea typeface="Open Sans" panose="020B0606030504020204" pitchFamily="34" charset="0"/>
                <a:cs typeface="Open Sans" panose="020B0606030504020204" pitchFamily="34" charset="0"/>
              </a:rPr>
              <a:t>.</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Home occupations may be allowed if located within the primary residence or accessory buildings (e.g. garage).</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Residential Multiple designation permits a range of multi-unit residential building types (e.g. townhouses, apartments, etc.) up to between 6 and 8 </a:t>
            </a:r>
            <a:r>
              <a:rPr lang="en-US" sz="3600" dirty="0" err="1">
                <a:latin typeface="Open Sans" panose="020B0606030504020204" pitchFamily="34" charset="0"/>
                <a:ea typeface="Open Sans" panose="020B0606030504020204" pitchFamily="34" charset="0"/>
                <a:cs typeface="Open Sans" panose="020B0606030504020204" pitchFamily="34" charset="0"/>
              </a:rPr>
              <a:t>storeys</a:t>
            </a:r>
            <a:r>
              <a:rPr lang="en-US" sz="3600" dirty="0">
                <a:latin typeface="Open Sans" panose="020B0606030504020204" pitchFamily="34" charset="0"/>
                <a:ea typeface="Open Sans" panose="020B0606030504020204" pitchFamily="34" charset="0"/>
                <a:cs typeface="Open Sans" panose="020B0606030504020204" pitchFamily="34" charset="0"/>
              </a:rPr>
              <a:t>.</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Accessory Dwelling Units (up to 2) in all areas.</a:t>
            </a:r>
          </a:p>
        </p:txBody>
      </p:sp>
      <p:sp>
        <p:nvSpPr>
          <p:cNvPr id="6" name="Rectangle 5">
            <a:extLst>
              <a:ext uri="{FF2B5EF4-FFF2-40B4-BE49-F238E27FC236}">
                <a16:creationId xmlns:a16="http://schemas.microsoft.com/office/drawing/2014/main" id="{14C80BC8-8D5E-DF50-10B6-45FF4B653556}"/>
              </a:ext>
            </a:extLst>
          </p:cNvPr>
          <p:cNvSpPr/>
          <p:nvPr/>
        </p:nvSpPr>
        <p:spPr>
          <a:xfrm>
            <a:off x="12202408" y="5399313"/>
            <a:ext cx="8770138" cy="12623800"/>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9743F6F-B37F-5818-BE26-7ED6E3770951}"/>
              </a:ext>
            </a:extLst>
          </p:cNvPr>
          <p:cNvSpPr/>
          <p:nvPr/>
        </p:nvSpPr>
        <p:spPr>
          <a:xfrm>
            <a:off x="12598400" y="4840512"/>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10" name="TextBox 9">
            <a:extLst>
              <a:ext uri="{FF2B5EF4-FFF2-40B4-BE49-F238E27FC236}">
                <a16:creationId xmlns:a16="http://schemas.microsoft.com/office/drawing/2014/main" id="{0C293987-236B-E8F3-044C-D6D069AAC414}"/>
              </a:ext>
            </a:extLst>
          </p:cNvPr>
          <p:cNvSpPr txBox="1"/>
          <p:nvPr/>
        </p:nvSpPr>
        <p:spPr>
          <a:xfrm>
            <a:off x="12756415" y="7253512"/>
            <a:ext cx="7512785" cy="10051085"/>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More clarity for preferred areas of growth – Angus and Baxter.</a:t>
            </a:r>
          </a:p>
          <a:p>
            <a:r>
              <a:rPr lang="en-US" dirty="0"/>
              <a:t>Reference to future growth process.</a:t>
            </a:r>
          </a:p>
          <a:p>
            <a:r>
              <a:rPr lang="en-US" dirty="0"/>
              <a:t>Increase in intensification/infill target from 20 to 30%.</a:t>
            </a:r>
          </a:p>
          <a:p>
            <a:r>
              <a:rPr lang="en-US" dirty="0"/>
              <a:t>Flood hazard policies.</a:t>
            </a:r>
          </a:p>
          <a:p>
            <a:r>
              <a:rPr lang="en-US" dirty="0"/>
              <a:t>New employment land area near Barrie.</a:t>
            </a:r>
          </a:p>
          <a:p>
            <a:r>
              <a:rPr lang="en-US" dirty="0"/>
              <a:t>Continued requirement for 5% affordable housing. </a:t>
            </a:r>
          </a:p>
        </p:txBody>
      </p:sp>
    </p:spTree>
    <p:extLst>
      <p:ext uri="{BB962C8B-B14F-4D97-AF65-F5344CB8AC3E}">
        <p14:creationId xmlns:p14="http://schemas.microsoft.com/office/powerpoint/2010/main" val="309034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D99BC9-F642-5938-44B2-543619BFF59F}"/>
              </a:ext>
            </a:extLst>
          </p:cNvPr>
          <p:cNvSpPr/>
          <p:nvPr/>
        </p:nvSpPr>
        <p:spPr>
          <a:xfrm>
            <a:off x="12322629" y="21526500"/>
            <a:ext cx="8738940" cy="10624982"/>
          </a:xfrm>
          <a:custGeom>
            <a:avLst/>
            <a:gdLst>
              <a:gd name="connsiteX0" fmla="*/ 0 w 8738940"/>
              <a:gd name="connsiteY0" fmla="*/ 0 h 10624982"/>
              <a:gd name="connsiteX1" fmla="*/ 582596 w 8738940"/>
              <a:gd name="connsiteY1" fmla="*/ 0 h 10624982"/>
              <a:gd name="connsiteX2" fmla="*/ 1165192 w 8738940"/>
              <a:gd name="connsiteY2" fmla="*/ 0 h 10624982"/>
              <a:gd name="connsiteX3" fmla="*/ 1573009 w 8738940"/>
              <a:gd name="connsiteY3" fmla="*/ 0 h 10624982"/>
              <a:gd name="connsiteX4" fmla="*/ 2330384 w 8738940"/>
              <a:gd name="connsiteY4" fmla="*/ 0 h 10624982"/>
              <a:gd name="connsiteX5" fmla="*/ 2738201 w 8738940"/>
              <a:gd name="connsiteY5" fmla="*/ 0 h 10624982"/>
              <a:gd name="connsiteX6" fmla="*/ 3058629 w 8738940"/>
              <a:gd name="connsiteY6" fmla="*/ 0 h 10624982"/>
              <a:gd name="connsiteX7" fmla="*/ 3553836 w 8738940"/>
              <a:gd name="connsiteY7" fmla="*/ 0 h 10624982"/>
              <a:gd name="connsiteX8" fmla="*/ 4311210 w 8738940"/>
              <a:gd name="connsiteY8" fmla="*/ 0 h 10624982"/>
              <a:gd name="connsiteX9" fmla="*/ 4981196 w 8738940"/>
              <a:gd name="connsiteY9" fmla="*/ 0 h 10624982"/>
              <a:gd name="connsiteX10" fmla="*/ 5651181 w 8738940"/>
              <a:gd name="connsiteY10" fmla="*/ 0 h 10624982"/>
              <a:gd name="connsiteX11" fmla="*/ 6058998 w 8738940"/>
              <a:gd name="connsiteY11" fmla="*/ 0 h 10624982"/>
              <a:gd name="connsiteX12" fmla="*/ 6728984 w 8738940"/>
              <a:gd name="connsiteY12" fmla="*/ 0 h 10624982"/>
              <a:gd name="connsiteX13" fmla="*/ 7486359 w 8738940"/>
              <a:gd name="connsiteY13" fmla="*/ 0 h 10624982"/>
              <a:gd name="connsiteX14" fmla="*/ 7981565 w 8738940"/>
              <a:gd name="connsiteY14" fmla="*/ 0 h 10624982"/>
              <a:gd name="connsiteX15" fmla="*/ 8738940 w 8738940"/>
              <a:gd name="connsiteY15" fmla="*/ 0 h 10624982"/>
              <a:gd name="connsiteX16" fmla="*/ 8738940 w 8738940"/>
              <a:gd name="connsiteY16" fmla="*/ 696527 h 10624982"/>
              <a:gd name="connsiteX17" fmla="*/ 8738940 w 8738940"/>
              <a:gd name="connsiteY17" fmla="*/ 1499303 h 10624982"/>
              <a:gd name="connsiteX18" fmla="*/ 8738940 w 8738940"/>
              <a:gd name="connsiteY18" fmla="*/ 1983330 h 10624982"/>
              <a:gd name="connsiteX19" fmla="*/ 8738940 w 8738940"/>
              <a:gd name="connsiteY19" fmla="*/ 2786106 h 10624982"/>
              <a:gd name="connsiteX20" fmla="*/ 8738940 w 8738940"/>
              <a:gd name="connsiteY20" fmla="*/ 3376383 h 10624982"/>
              <a:gd name="connsiteX21" fmla="*/ 8738940 w 8738940"/>
              <a:gd name="connsiteY21" fmla="*/ 3860410 h 10624982"/>
              <a:gd name="connsiteX22" fmla="*/ 8738940 w 8738940"/>
              <a:gd name="connsiteY22" fmla="*/ 4238187 h 10624982"/>
              <a:gd name="connsiteX23" fmla="*/ 8738940 w 8738940"/>
              <a:gd name="connsiteY23" fmla="*/ 5040964 h 10624982"/>
              <a:gd name="connsiteX24" fmla="*/ 8738940 w 8738940"/>
              <a:gd name="connsiteY24" fmla="*/ 5524991 h 10624982"/>
              <a:gd name="connsiteX25" fmla="*/ 8738940 w 8738940"/>
              <a:gd name="connsiteY25" fmla="*/ 5902768 h 10624982"/>
              <a:gd name="connsiteX26" fmla="*/ 8738940 w 8738940"/>
              <a:gd name="connsiteY26" fmla="*/ 6493045 h 10624982"/>
              <a:gd name="connsiteX27" fmla="*/ 8738940 w 8738940"/>
              <a:gd name="connsiteY27" fmla="*/ 7295821 h 10624982"/>
              <a:gd name="connsiteX28" fmla="*/ 8738940 w 8738940"/>
              <a:gd name="connsiteY28" fmla="*/ 7992348 h 10624982"/>
              <a:gd name="connsiteX29" fmla="*/ 8738940 w 8738940"/>
              <a:gd name="connsiteY29" fmla="*/ 8795124 h 10624982"/>
              <a:gd name="connsiteX30" fmla="*/ 8738940 w 8738940"/>
              <a:gd name="connsiteY30" fmla="*/ 9279151 h 10624982"/>
              <a:gd name="connsiteX31" fmla="*/ 8738940 w 8738940"/>
              <a:gd name="connsiteY31" fmla="*/ 10081927 h 10624982"/>
              <a:gd name="connsiteX32" fmla="*/ 8738940 w 8738940"/>
              <a:gd name="connsiteY32" fmla="*/ 10624982 h 10624982"/>
              <a:gd name="connsiteX33" fmla="*/ 8418512 w 8738940"/>
              <a:gd name="connsiteY33" fmla="*/ 10624982 h 10624982"/>
              <a:gd name="connsiteX34" fmla="*/ 7835916 w 8738940"/>
              <a:gd name="connsiteY34" fmla="*/ 10624982 h 10624982"/>
              <a:gd name="connsiteX35" fmla="*/ 7078541 w 8738940"/>
              <a:gd name="connsiteY35" fmla="*/ 10624982 h 10624982"/>
              <a:gd name="connsiteX36" fmla="*/ 6321167 w 8738940"/>
              <a:gd name="connsiteY36" fmla="*/ 10624982 h 10624982"/>
              <a:gd name="connsiteX37" fmla="*/ 6000739 w 8738940"/>
              <a:gd name="connsiteY37" fmla="*/ 10624982 h 10624982"/>
              <a:gd name="connsiteX38" fmla="*/ 5330753 w 8738940"/>
              <a:gd name="connsiteY38" fmla="*/ 10624982 h 10624982"/>
              <a:gd name="connsiteX39" fmla="*/ 5010326 w 8738940"/>
              <a:gd name="connsiteY39" fmla="*/ 10624982 h 10624982"/>
              <a:gd name="connsiteX40" fmla="*/ 4515119 w 8738940"/>
              <a:gd name="connsiteY40" fmla="*/ 10624982 h 10624982"/>
              <a:gd name="connsiteX41" fmla="*/ 3845134 w 8738940"/>
              <a:gd name="connsiteY41" fmla="*/ 10624982 h 10624982"/>
              <a:gd name="connsiteX42" fmla="*/ 3175148 w 8738940"/>
              <a:gd name="connsiteY42" fmla="*/ 10624982 h 10624982"/>
              <a:gd name="connsiteX43" fmla="*/ 2592552 w 8738940"/>
              <a:gd name="connsiteY43" fmla="*/ 10624982 h 10624982"/>
              <a:gd name="connsiteX44" fmla="*/ 1835177 w 8738940"/>
              <a:gd name="connsiteY44" fmla="*/ 10624982 h 10624982"/>
              <a:gd name="connsiteX45" fmla="*/ 1252581 w 8738940"/>
              <a:gd name="connsiteY45" fmla="*/ 10624982 h 10624982"/>
              <a:gd name="connsiteX46" fmla="*/ 582596 w 8738940"/>
              <a:gd name="connsiteY46" fmla="*/ 10624982 h 10624982"/>
              <a:gd name="connsiteX47" fmla="*/ 0 w 8738940"/>
              <a:gd name="connsiteY47" fmla="*/ 10624982 h 10624982"/>
              <a:gd name="connsiteX48" fmla="*/ 0 w 8738940"/>
              <a:gd name="connsiteY48" fmla="*/ 10353455 h 10624982"/>
              <a:gd name="connsiteX49" fmla="*/ 0 w 8738940"/>
              <a:gd name="connsiteY49" fmla="*/ 9656928 h 10624982"/>
              <a:gd name="connsiteX50" fmla="*/ 0 w 8738940"/>
              <a:gd name="connsiteY50" fmla="*/ 8960401 h 10624982"/>
              <a:gd name="connsiteX51" fmla="*/ 0 w 8738940"/>
              <a:gd name="connsiteY51" fmla="*/ 8263875 h 10624982"/>
              <a:gd name="connsiteX52" fmla="*/ 0 w 8738940"/>
              <a:gd name="connsiteY52" fmla="*/ 7886098 h 10624982"/>
              <a:gd name="connsiteX53" fmla="*/ 0 w 8738940"/>
              <a:gd name="connsiteY53" fmla="*/ 7402071 h 10624982"/>
              <a:gd name="connsiteX54" fmla="*/ 0 w 8738940"/>
              <a:gd name="connsiteY54" fmla="*/ 6918044 h 10624982"/>
              <a:gd name="connsiteX55" fmla="*/ 0 w 8738940"/>
              <a:gd name="connsiteY55" fmla="*/ 6434017 h 10624982"/>
              <a:gd name="connsiteX56" fmla="*/ 0 w 8738940"/>
              <a:gd name="connsiteY56" fmla="*/ 5949990 h 10624982"/>
              <a:gd name="connsiteX57" fmla="*/ 0 w 8738940"/>
              <a:gd name="connsiteY57" fmla="*/ 5253463 h 10624982"/>
              <a:gd name="connsiteX58" fmla="*/ 0 w 8738940"/>
              <a:gd name="connsiteY58" fmla="*/ 4663187 h 10624982"/>
              <a:gd name="connsiteX59" fmla="*/ 0 w 8738940"/>
              <a:gd name="connsiteY59" fmla="*/ 4391659 h 10624982"/>
              <a:gd name="connsiteX60" fmla="*/ 0 w 8738940"/>
              <a:gd name="connsiteY60" fmla="*/ 4120132 h 10624982"/>
              <a:gd name="connsiteX61" fmla="*/ 0 w 8738940"/>
              <a:gd name="connsiteY61" fmla="*/ 3529855 h 10624982"/>
              <a:gd name="connsiteX62" fmla="*/ 0 w 8738940"/>
              <a:gd name="connsiteY62" fmla="*/ 2939578 h 10624982"/>
              <a:gd name="connsiteX63" fmla="*/ 0 w 8738940"/>
              <a:gd name="connsiteY63" fmla="*/ 2243052 h 10624982"/>
              <a:gd name="connsiteX64" fmla="*/ 0 w 8738940"/>
              <a:gd name="connsiteY64" fmla="*/ 1759025 h 10624982"/>
              <a:gd name="connsiteX65" fmla="*/ 0 w 8738940"/>
              <a:gd name="connsiteY65" fmla="*/ 1062498 h 10624982"/>
              <a:gd name="connsiteX66" fmla="*/ 0 w 8738940"/>
              <a:gd name="connsiteY66" fmla="*/ 0 h 1062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738940" h="10624982" extrusionOk="0">
                <a:moveTo>
                  <a:pt x="0" y="0"/>
                </a:moveTo>
                <a:cubicBezTo>
                  <a:pt x="119123" y="-22457"/>
                  <a:pt x="429959" y="68073"/>
                  <a:pt x="582596" y="0"/>
                </a:cubicBezTo>
                <a:cubicBezTo>
                  <a:pt x="735233" y="-68073"/>
                  <a:pt x="915452" y="42314"/>
                  <a:pt x="1165192" y="0"/>
                </a:cubicBezTo>
                <a:cubicBezTo>
                  <a:pt x="1414932" y="-42314"/>
                  <a:pt x="1421206" y="42394"/>
                  <a:pt x="1573009" y="0"/>
                </a:cubicBezTo>
                <a:cubicBezTo>
                  <a:pt x="1724812" y="-42394"/>
                  <a:pt x="1984726" y="64936"/>
                  <a:pt x="2330384" y="0"/>
                </a:cubicBezTo>
                <a:cubicBezTo>
                  <a:pt x="2676043" y="-64936"/>
                  <a:pt x="2655132" y="4718"/>
                  <a:pt x="2738201" y="0"/>
                </a:cubicBezTo>
                <a:cubicBezTo>
                  <a:pt x="2821270" y="-4718"/>
                  <a:pt x="2967594" y="26975"/>
                  <a:pt x="3058629" y="0"/>
                </a:cubicBezTo>
                <a:cubicBezTo>
                  <a:pt x="3149664" y="-26975"/>
                  <a:pt x="3406725" y="14532"/>
                  <a:pt x="3553836" y="0"/>
                </a:cubicBezTo>
                <a:cubicBezTo>
                  <a:pt x="3700947" y="-14532"/>
                  <a:pt x="3978958" y="5599"/>
                  <a:pt x="4311210" y="0"/>
                </a:cubicBezTo>
                <a:cubicBezTo>
                  <a:pt x="4643462" y="-5599"/>
                  <a:pt x="4835889" y="14598"/>
                  <a:pt x="4981196" y="0"/>
                </a:cubicBezTo>
                <a:cubicBezTo>
                  <a:pt x="5126503" y="-14598"/>
                  <a:pt x="5357453" y="59657"/>
                  <a:pt x="5651181" y="0"/>
                </a:cubicBezTo>
                <a:cubicBezTo>
                  <a:pt x="5944909" y="-59657"/>
                  <a:pt x="5894649" y="23735"/>
                  <a:pt x="6058998" y="0"/>
                </a:cubicBezTo>
                <a:cubicBezTo>
                  <a:pt x="6223347" y="-23735"/>
                  <a:pt x="6428422" y="37963"/>
                  <a:pt x="6728984" y="0"/>
                </a:cubicBezTo>
                <a:cubicBezTo>
                  <a:pt x="7029546" y="-37963"/>
                  <a:pt x="7208634" y="42769"/>
                  <a:pt x="7486359" y="0"/>
                </a:cubicBezTo>
                <a:cubicBezTo>
                  <a:pt x="7764084" y="-42769"/>
                  <a:pt x="7879832" y="53888"/>
                  <a:pt x="7981565" y="0"/>
                </a:cubicBezTo>
                <a:cubicBezTo>
                  <a:pt x="8083298" y="-53888"/>
                  <a:pt x="8442672" y="21920"/>
                  <a:pt x="8738940" y="0"/>
                </a:cubicBezTo>
                <a:cubicBezTo>
                  <a:pt x="8754231" y="323359"/>
                  <a:pt x="8731014" y="549537"/>
                  <a:pt x="8738940" y="696527"/>
                </a:cubicBezTo>
                <a:cubicBezTo>
                  <a:pt x="8746866" y="843517"/>
                  <a:pt x="8738779" y="1226430"/>
                  <a:pt x="8738940" y="1499303"/>
                </a:cubicBezTo>
                <a:cubicBezTo>
                  <a:pt x="8739101" y="1772176"/>
                  <a:pt x="8722322" y="1826625"/>
                  <a:pt x="8738940" y="1983330"/>
                </a:cubicBezTo>
                <a:cubicBezTo>
                  <a:pt x="8755558" y="2140035"/>
                  <a:pt x="8692801" y="2473155"/>
                  <a:pt x="8738940" y="2786106"/>
                </a:cubicBezTo>
                <a:cubicBezTo>
                  <a:pt x="8785079" y="3099057"/>
                  <a:pt x="8668544" y="3152731"/>
                  <a:pt x="8738940" y="3376383"/>
                </a:cubicBezTo>
                <a:cubicBezTo>
                  <a:pt x="8809336" y="3600035"/>
                  <a:pt x="8713975" y="3713738"/>
                  <a:pt x="8738940" y="3860410"/>
                </a:cubicBezTo>
                <a:cubicBezTo>
                  <a:pt x="8763905" y="4007082"/>
                  <a:pt x="8723449" y="4087945"/>
                  <a:pt x="8738940" y="4238187"/>
                </a:cubicBezTo>
                <a:cubicBezTo>
                  <a:pt x="8754431" y="4388429"/>
                  <a:pt x="8722418" y="4848256"/>
                  <a:pt x="8738940" y="5040964"/>
                </a:cubicBezTo>
                <a:cubicBezTo>
                  <a:pt x="8755462" y="5233672"/>
                  <a:pt x="8682096" y="5392655"/>
                  <a:pt x="8738940" y="5524991"/>
                </a:cubicBezTo>
                <a:cubicBezTo>
                  <a:pt x="8795784" y="5657327"/>
                  <a:pt x="8718453" y="5716769"/>
                  <a:pt x="8738940" y="5902768"/>
                </a:cubicBezTo>
                <a:cubicBezTo>
                  <a:pt x="8759427" y="6088767"/>
                  <a:pt x="8716361" y="6350823"/>
                  <a:pt x="8738940" y="6493045"/>
                </a:cubicBezTo>
                <a:cubicBezTo>
                  <a:pt x="8761519" y="6635267"/>
                  <a:pt x="8667571" y="6902802"/>
                  <a:pt x="8738940" y="7295821"/>
                </a:cubicBezTo>
                <a:cubicBezTo>
                  <a:pt x="8810309" y="7688840"/>
                  <a:pt x="8713078" y="7806842"/>
                  <a:pt x="8738940" y="7992348"/>
                </a:cubicBezTo>
                <a:cubicBezTo>
                  <a:pt x="8764802" y="8177854"/>
                  <a:pt x="8657963" y="8631188"/>
                  <a:pt x="8738940" y="8795124"/>
                </a:cubicBezTo>
                <a:cubicBezTo>
                  <a:pt x="8819917" y="8959060"/>
                  <a:pt x="8711822" y="9091502"/>
                  <a:pt x="8738940" y="9279151"/>
                </a:cubicBezTo>
                <a:cubicBezTo>
                  <a:pt x="8766058" y="9466800"/>
                  <a:pt x="8725454" y="9700299"/>
                  <a:pt x="8738940" y="10081927"/>
                </a:cubicBezTo>
                <a:cubicBezTo>
                  <a:pt x="8752426" y="10463555"/>
                  <a:pt x="8707336" y="10427629"/>
                  <a:pt x="8738940" y="10624982"/>
                </a:cubicBezTo>
                <a:cubicBezTo>
                  <a:pt x="8637788" y="10646338"/>
                  <a:pt x="8549128" y="10589846"/>
                  <a:pt x="8418512" y="10624982"/>
                </a:cubicBezTo>
                <a:cubicBezTo>
                  <a:pt x="8287896" y="10660118"/>
                  <a:pt x="7979919" y="10584766"/>
                  <a:pt x="7835916" y="10624982"/>
                </a:cubicBezTo>
                <a:cubicBezTo>
                  <a:pt x="7691913" y="10665198"/>
                  <a:pt x="7269837" y="10612744"/>
                  <a:pt x="7078541" y="10624982"/>
                </a:cubicBezTo>
                <a:cubicBezTo>
                  <a:pt x="6887245" y="10637220"/>
                  <a:pt x="6524445" y="10589494"/>
                  <a:pt x="6321167" y="10624982"/>
                </a:cubicBezTo>
                <a:cubicBezTo>
                  <a:pt x="6117889" y="10660470"/>
                  <a:pt x="6151416" y="10617845"/>
                  <a:pt x="6000739" y="10624982"/>
                </a:cubicBezTo>
                <a:cubicBezTo>
                  <a:pt x="5850062" y="10632119"/>
                  <a:pt x="5603005" y="10579572"/>
                  <a:pt x="5330753" y="10624982"/>
                </a:cubicBezTo>
                <a:cubicBezTo>
                  <a:pt x="5058501" y="10670392"/>
                  <a:pt x="5136782" y="10618310"/>
                  <a:pt x="5010326" y="10624982"/>
                </a:cubicBezTo>
                <a:cubicBezTo>
                  <a:pt x="4883870" y="10631654"/>
                  <a:pt x="4666937" y="10596120"/>
                  <a:pt x="4515119" y="10624982"/>
                </a:cubicBezTo>
                <a:cubicBezTo>
                  <a:pt x="4363301" y="10653844"/>
                  <a:pt x="4020582" y="10588043"/>
                  <a:pt x="3845134" y="10624982"/>
                </a:cubicBezTo>
                <a:cubicBezTo>
                  <a:pt x="3669687" y="10661921"/>
                  <a:pt x="3509318" y="10612120"/>
                  <a:pt x="3175148" y="10624982"/>
                </a:cubicBezTo>
                <a:cubicBezTo>
                  <a:pt x="2840978" y="10637844"/>
                  <a:pt x="2859806" y="10573746"/>
                  <a:pt x="2592552" y="10624982"/>
                </a:cubicBezTo>
                <a:cubicBezTo>
                  <a:pt x="2325298" y="10676218"/>
                  <a:pt x="2060628" y="10598249"/>
                  <a:pt x="1835177" y="10624982"/>
                </a:cubicBezTo>
                <a:cubicBezTo>
                  <a:pt x="1609726" y="10651715"/>
                  <a:pt x="1412023" y="10598432"/>
                  <a:pt x="1252581" y="10624982"/>
                </a:cubicBezTo>
                <a:cubicBezTo>
                  <a:pt x="1093139" y="10651532"/>
                  <a:pt x="826743" y="10593523"/>
                  <a:pt x="582596" y="10624982"/>
                </a:cubicBezTo>
                <a:cubicBezTo>
                  <a:pt x="338450" y="10656441"/>
                  <a:pt x="121864" y="10589300"/>
                  <a:pt x="0" y="10624982"/>
                </a:cubicBezTo>
                <a:cubicBezTo>
                  <a:pt x="-12386" y="10515220"/>
                  <a:pt x="16616" y="10453335"/>
                  <a:pt x="0" y="10353455"/>
                </a:cubicBezTo>
                <a:cubicBezTo>
                  <a:pt x="-16616" y="10253575"/>
                  <a:pt x="73423" y="9977755"/>
                  <a:pt x="0" y="9656928"/>
                </a:cubicBezTo>
                <a:cubicBezTo>
                  <a:pt x="-73423" y="9336101"/>
                  <a:pt x="72253" y="9149097"/>
                  <a:pt x="0" y="8960401"/>
                </a:cubicBezTo>
                <a:cubicBezTo>
                  <a:pt x="-72253" y="8771705"/>
                  <a:pt x="55148" y="8453963"/>
                  <a:pt x="0" y="8263875"/>
                </a:cubicBezTo>
                <a:cubicBezTo>
                  <a:pt x="-55148" y="8073787"/>
                  <a:pt x="9565" y="7978506"/>
                  <a:pt x="0" y="7886098"/>
                </a:cubicBezTo>
                <a:cubicBezTo>
                  <a:pt x="-9565" y="7793690"/>
                  <a:pt x="21722" y="7605405"/>
                  <a:pt x="0" y="7402071"/>
                </a:cubicBezTo>
                <a:cubicBezTo>
                  <a:pt x="-21722" y="7198737"/>
                  <a:pt x="10426" y="7020357"/>
                  <a:pt x="0" y="6918044"/>
                </a:cubicBezTo>
                <a:cubicBezTo>
                  <a:pt x="-10426" y="6815731"/>
                  <a:pt x="41564" y="6631664"/>
                  <a:pt x="0" y="6434017"/>
                </a:cubicBezTo>
                <a:cubicBezTo>
                  <a:pt x="-41564" y="6236370"/>
                  <a:pt x="17402" y="6159496"/>
                  <a:pt x="0" y="5949990"/>
                </a:cubicBezTo>
                <a:cubicBezTo>
                  <a:pt x="-17402" y="5740484"/>
                  <a:pt x="70235" y="5487671"/>
                  <a:pt x="0" y="5253463"/>
                </a:cubicBezTo>
                <a:cubicBezTo>
                  <a:pt x="-70235" y="5019255"/>
                  <a:pt x="4564" y="4857501"/>
                  <a:pt x="0" y="4663187"/>
                </a:cubicBezTo>
                <a:cubicBezTo>
                  <a:pt x="-4564" y="4468873"/>
                  <a:pt x="20665" y="4476161"/>
                  <a:pt x="0" y="4391659"/>
                </a:cubicBezTo>
                <a:cubicBezTo>
                  <a:pt x="-20665" y="4307157"/>
                  <a:pt x="11871" y="4252738"/>
                  <a:pt x="0" y="4120132"/>
                </a:cubicBezTo>
                <a:cubicBezTo>
                  <a:pt x="-11871" y="3987526"/>
                  <a:pt x="66656" y="3649258"/>
                  <a:pt x="0" y="3529855"/>
                </a:cubicBezTo>
                <a:cubicBezTo>
                  <a:pt x="-66656" y="3410452"/>
                  <a:pt x="37432" y="3109343"/>
                  <a:pt x="0" y="2939578"/>
                </a:cubicBezTo>
                <a:cubicBezTo>
                  <a:pt x="-37432" y="2769813"/>
                  <a:pt x="1176" y="2505817"/>
                  <a:pt x="0" y="2243052"/>
                </a:cubicBezTo>
                <a:cubicBezTo>
                  <a:pt x="-1176" y="1980287"/>
                  <a:pt x="7757" y="1949525"/>
                  <a:pt x="0" y="1759025"/>
                </a:cubicBezTo>
                <a:cubicBezTo>
                  <a:pt x="-7757" y="1568525"/>
                  <a:pt x="78535" y="1400591"/>
                  <a:pt x="0" y="1062498"/>
                </a:cubicBezTo>
                <a:cubicBezTo>
                  <a:pt x="-78535" y="724405"/>
                  <a:pt x="50958" y="404355"/>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19F798-CDCE-0CA6-103C-B1B13224327C}"/>
              </a:ext>
            </a:extLst>
          </p:cNvPr>
          <p:cNvSpPr txBox="1"/>
          <p:nvPr/>
        </p:nvSpPr>
        <p:spPr>
          <a:xfrm>
            <a:off x="2078181" y="3226924"/>
            <a:ext cx="15472400"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Employment and Commercial</a:t>
            </a:r>
          </a:p>
        </p:txBody>
      </p:sp>
      <p:sp>
        <p:nvSpPr>
          <p:cNvPr id="7" name="TextBox 6">
            <a:extLst>
              <a:ext uri="{FF2B5EF4-FFF2-40B4-BE49-F238E27FC236}">
                <a16:creationId xmlns:a16="http://schemas.microsoft.com/office/drawing/2014/main" id="{EDB03062-2E21-5170-E9DC-1FFC1DDEF385}"/>
              </a:ext>
            </a:extLst>
          </p:cNvPr>
          <p:cNvSpPr txBox="1"/>
          <p:nvPr/>
        </p:nvSpPr>
        <p:spPr>
          <a:xfrm>
            <a:off x="1787196" y="5101848"/>
            <a:ext cx="18721490" cy="6853286"/>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Commercial designation: Allow a range of shopping, offices, businesses.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Buildings of up to 2 </a:t>
            </a:r>
            <a:r>
              <a:rPr lang="en-US" sz="3600" dirty="0" err="1">
                <a:latin typeface="Open Sans" panose="020B0606030504020204" pitchFamily="34" charset="0"/>
                <a:ea typeface="Open Sans" panose="020B0606030504020204" pitchFamily="34" charset="0"/>
                <a:cs typeface="Open Sans" panose="020B0606030504020204" pitchFamily="34" charset="0"/>
              </a:rPr>
              <a:t>storeys</a:t>
            </a:r>
            <a:r>
              <a:rPr lang="en-US" sz="3600" dirty="0">
                <a:latin typeface="Open Sans" panose="020B0606030504020204" pitchFamily="34" charset="0"/>
                <a:ea typeface="Open Sans" panose="020B0606030504020204" pitchFamily="34" charset="0"/>
                <a:cs typeface="Open Sans" panose="020B0606030504020204" pitchFamily="34" charset="0"/>
              </a:rPr>
              <a:t> in height will be permitted.</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Mixed-Use designation: Expanded to a wider area in Angus and Thornton to allow buildings with commercial and residential uses.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Employment designation: Permit range of industry and large employment uses.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Employment uses in three main areas: Existing areas in Baxter and on County Road 56, and a new area on County Road 27.</a:t>
            </a:r>
          </a:p>
        </p:txBody>
      </p:sp>
      <p:sp>
        <p:nvSpPr>
          <p:cNvPr id="3" name="TextBox 2">
            <a:extLst>
              <a:ext uri="{FF2B5EF4-FFF2-40B4-BE49-F238E27FC236}">
                <a16:creationId xmlns:a16="http://schemas.microsoft.com/office/drawing/2014/main" id="{85454ED7-4664-CBF8-7685-DEB2C191D127}"/>
              </a:ext>
            </a:extLst>
          </p:cNvPr>
          <p:cNvSpPr txBox="1"/>
          <p:nvPr/>
        </p:nvSpPr>
        <p:spPr>
          <a:xfrm>
            <a:off x="13019315" y="22017465"/>
            <a:ext cx="8060345" cy="2308324"/>
          </a:xfrm>
          <a:prstGeom prst="rect">
            <a:avLst/>
          </a:prstGeom>
          <a:noFill/>
        </p:spPr>
        <p:txBody>
          <a:bodyPr wrap="square">
            <a:spAutoFit/>
          </a:bodyPr>
          <a:lstStyle/>
          <a:p>
            <a:r>
              <a:rPr lang="en-CA" sz="4800" b="1" dirty="0">
                <a:latin typeface="Aptos Display" panose="020B0004020202020204" pitchFamily="34" charset="0"/>
              </a:rPr>
              <a:t>What else should we consider? Add a sticky note with your comments.</a:t>
            </a:r>
          </a:p>
        </p:txBody>
      </p:sp>
      <p:pic>
        <p:nvPicPr>
          <p:cNvPr id="8" name="Picture 7" descr="A pixel art of a street with buildings and trees&#10;&#10;AI-generated content may be incorrect.">
            <a:extLst>
              <a:ext uri="{FF2B5EF4-FFF2-40B4-BE49-F238E27FC236}">
                <a16:creationId xmlns:a16="http://schemas.microsoft.com/office/drawing/2014/main" id="{3E3864BF-1C82-0601-5FDB-505ECC94FE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2973270"/>
            <a:ext cx="30761733" cy="6651779"/>
          </a:xfrm>
          <a:prstGeom prst="rect">
            <a:avLst/>
          </a:prstGeom>
        </p:spPr>
      </p:pic>
      <p:sp>
        <p:nvSpPr>
          <p:cNvPr id="10" name="Rectangle: Rounded Corners 9">
            <a:extLst>
              <a:ext uri="{FF2B5EF4-FFF2-40B4-BE49-F238E27FC236}">
                <a16:creationId xmlns:a16="http://schemas.microsoft.com/office/drawing/2014/main" id="{DA47ECB4-DAAE-70C2-FC9A-85504AB5B2E2}"/>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2" name="Rectangle 1">
            <a:extLst>
              <a:ext uri="{FF2B5EF4-FFF2-40B4-BE49-F238E27FC236}">
                <a16:creationId xmlns:a16="http://schemas.microsoft.com/office/drawing/2014/main" id="{FB856FF2-669D-5248-72A2-398E29F7E41C}"/>
              </a:ext>
            </a:extLst>
          </p:cNvPr>
          <p:cNvSpPr/>
          <p:nvPr/>
        </p:nvSpPr>
        <p:spPr>
          <a:xfrm>
            <a:off x="852833" y="21083812"/>
            <a:ext cx="10903737" cy="11067670"/>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96A312E-7507-154F-3126-C2C1E4223A62}"/>
              </a:ext>
            </a:extLst>
          </p:cNvPr>
          <p:cNvSpPr/>
          <p:nvPr/>
        </p:nvSpPr>
        <p:spPr>
          <a:xfrm>
            <a:off x="2539477" y="20525011"/>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9" name="TextBox 8">
            <a:extLst>
              <a:ext uri="{FF2B5EF4-FFF2-40B4-BE49-F238E27FC236}">
                <a16:creationId xmlns:a16="http://schemas.microsoft.com/office/drawing/2014/main" id="{2467D7B8-221A-7355-42B8-F94CF1FCE2C0}"/>
              </a:ext>
            </a:extLst>
          </p:cNvPr>
          <p:cNvSpPr txBox="1"/>
          <p:nvPr/>
        </p:nvSpPr>
        <p:spPr>
          <a:xfrm>
            <a:off x="1349829" y="23068640"/>
            <a:ext cx="9666514" cy="8182881"/>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More flexibility for integration between residential and live/work or commercial units.</a:t>
            </a:r>
          </a:p>
          <a:p>
            <a:r>
              <a:rPr lang="en-US" dirty="0"/>
              <a:t>Potential for development in Baxter will be dependent on future infrastructure.</a:t>
            </a:r>
          </a:p>
          <a:p>
            <a:r>
              <a:rPr lang="en-US" dirty="0"/>
              <a:t>Permitted uses for Employment widened.</a:t>
            </a:r>
          </a:p>
          <a:p>
            <a:r>
              <a:rPr lang="en-US" dirty="0"/>
              <a:t>Research and development must be in connection with manufacturing.</a:t>
            </a:r>
          </a:p>
          <a:p>
            <a:r>
              <a:rPr lang="en-US" dirty="0"/>
              <a:t>New employment area proposed.</a:t>
            </a:r>
          </a:p>
        </p:txBody>
      </p:sp>
    </p:spTree>
    <p:extLst>
      <p:ext uri="{BB962C8B-B14F-4D97-AF65-F5344CB8AC3E}">
        <p14:creationId xmlns:p14="http://schemas.microsoft.com/office/powerpoint/2010/main" val="167841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65C0-0D53-A689-AFD3-31E1CEFAF2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6FCDFBD-30A1-C615-8992-8D0B0A06D503}"/>
              </a:ext>
            </a:extLst>
          </p:cNvPr>
          <p:cNvSpPr/>
          <p:nvPr/>
        </p:nvSpPr>
        <p:spPr>
          <a:xfrm>
            <a:off x="10683653" y="12772281"/>
            <a:ext cx="10377915" cy="12787376"/>
          </a:xfrm>
          <a:custGeom>
            <a:avLst/>
            <a:gdLst>
              <a:gd name="connsiteX0" fmla="*/ 0 w 10377915"/>
              <a:gd name="connsiteY0" fmla="*/ 0 h 12787376"/>
              <a:gd name="connsiteX1" fmla="*/ 576551 w 10377915"/>
              <a:gd name="connsiteY1" fmla="*/ 0 h 12787376"/>
              <a:gd name="connsiteX2" fmla="*/ 1153102 w 10377915"/>
              <a:gd name="connsiteY2" fmla="*/ 0 h 12787376"/>
              <a:gd name="connsiteX3" fmla="*/ 1522094 w 10377915"/>
              <a:gd name="connsiteY3" fmla="*/ 0 h 12787376"/>
              <a:gd name="connsiteX4" fmla="*/ 2306203 w 10377915"/>
              <a:gd name="connsiteY4" fmla="*/ 0 h 12787376"/>
              <a:gd name="connsiteX5" fmla="*/ 2675196 w 10377915"/>
              <a:gd name="connsiteY5" fmla="*/ 0 h 12787376"/>
              <a:gd name="connsiteX6" fmla="*/ 2940409 w 10377915"/>
              <a:gd name="connsiteY6" fmla="*/ 0 h 12787376"/>
              <a:gd name="connsiteX7" fmla="*/ 3413181 w 10377915"/>
              <a:gd name="connsiteY7" fmla="*/ 0 h 12787376"/>
              <a:gd name="connsiteX8" fmla="*/ 4197290 w 10377915"/>
              <a:gd name="connsiteY8" fmla="*/ 0 h 12787376"/>
              <a:gd name="connsiteX9" fmla="*/ 4877620 w 10377915"/>
              <a:gd name="connsiteY9" fmla="*/ 0 h 12787376"/>
              <a:gd name="connsiteX10" fmla="*/ 5557950 w 10377915"/>
              <a:gd name="connsiteY10" fmla="*/ 0 h 12787376"/>
              <a:gd name="connsiteX11" fmla="*/ 5926943 w 10377915"/>
              <a:gd name="connsiteY11" fmla="*/ 0 h 12787376"/>
              <a:gd name="connsiteX12" fmla="*/ 6607273 w 10377915"/>
              <a:gd name="connsiteY12" fmla="*/ 0 h 12787376"/>
              <a:gd name="connsiteX13" fmla="*/ 7391382 w 10377915"/>
              <a:gd name="connsiteY13" fmla="*/ 0 h 12787376"/>
              <a:gd name="connsiteX14" fmla="*/ 7864153 w 10377915"/>
              <a:gd name="connsiteY14" fmla="*/ 0 h 12787376"/>
              <a:gd name="connsiteX15" fmla="*/ 8233146 w 10377915"/>
              <a:gd name="connsiteY15" fmla="*/ 0 h 12787376"/>
              <a:gd name="connsiteX16" fmla="*/ 8913476 w 10377915"/>
              <a:gd name="connsiteY16" fmla="*/ 0 h 12787376"/>
              <a:gd name="connsiteX17" fmla="*/ 9697585 w 10377915"/>
              <a:gd name="connsiteY17" fmla="*/ 0 h 12787376"/>
              <a:gd name="connsiteX18" fmla="*/ 10377915 w 10377915"/>
              <a:gd name="connsiteY18" fmla="*/ 0 h 12787376"/>
              <a:gd name="connsiteX19" fmla="*/ 10377915 w 10377915"/>
              <a:gd name="connsiteY19" fmla="*/ 836992 h 12787376"/>
              <a:gd name="connsiteX20" fmla="*/ 10377915 w 10377915"/>
              <a:gd name="connsiteY20" fmla="*/ 1418236 h 12787376"/>
              <a:gd name="connsiteX21" fmla="*/ 10377915 w 10377915"/>
              <a:gd name="connsiteY21" fmla="*/ 1871607 h 12787376"/>
              <a:gd name="connsiteX22" fmla="*/ 10377915 w 10377915"/>
              <a:gd name="connsiteY22" fmla="*/ 2197104 h 12787376"/>
              <a:gd name="connsiteX23" fmla="*/ 10377915 w 10377915"/>
              <a:gd name="connsiteY23" fmla="*/ 3034096 h 12787376"/>
              <a:gd name="connsiteX24" fmla="*/ 10377915 w 10377915"/>
              <a:gd name="connsiteY24" fmla="*/ 3487466 h 12787376"/>
              <a:gd name="connsiteX25" fmla="*/ 10377915 w 10377915"/>
              <a:gd name="connsiteY25" fmla="*/ 3812963 h 12787376"/>
              <a:gd name="connsiteX26" fmla="*/ 10377915 w 10377915"/>
              <a:gd name="connsiteY26" fmla="*/ 4394207 h 12787376"/>
              <a:gd name="connsiteX27" fmla="*/ 10377915 w 10377915"/>
              <a:gd name="connsiteY27" fmla="*/ 5231199 h 12787376"/>
              <a:gd name="connsiteX28" fmla="*/ 10377915 w 10377915"/>
              <a:gd name="connsiteY28" fmla="*/ 5940317 h 12787376"/>
              <a:gd name="connsiteX29" fmla="*/ 10377915 w 10377915"/>
              <a:gd name="connsiteY29" fmla="*/ 6777309 h 12787376"/>
              <a:gd name="connsiteX30" fmla="*/ 10377915 w 10377915"/>
              <a:gd name="connsiteY30" fmla="*/ 7230680 h 12787376"/>
              <a:gd name="connsiteX31" fmla="*/ 10377915 w 10377915"/>
              <a:gd name="connsiteY31" fmla="*/ 8067672 h 12787376"/>
              <a:gd name="connsiteX32" fmla="*/ 10377915 w 10377915"/>
              <a:gd name="connsiteY32" fmla="*/ 8904664 h 12787376"/>
              <a:gd name="connsiteX33" fmla="*/ 10377915 w 10377915"/>
              <a:gd name="connsiteY33" fmla="*/ 9102287 h 12787376"/>
              <a:gd name="connsiteX34" fmla="*/ 10377915 w 10377915"/>
              <a:gd name="connsiteY34" fmla="*/ 9555657 h 12787376"/>
              <a:gd name="connsiteX35" fmla="*/ 10377915 w 10377915"/>
              <a:gd name="connsiteY35" fmla="*/ 10136902 h 12787376"/>
              <a:gd name="connsiteX36" fmla="*/ 10377915 w 10377915"/>
              <a:gd name="connsiteY36" fmla="*/ 10718146 h 12787376"/>
              <a:gd name="connsiteX37" fmla="*/ 10377915 w 10377915"/>
              <a:gd name="connsiteY37" fmla="*/ 11043643 h 12787376"/>
              <a:gd name="connsiteX38" fmla="*/ 10377915 w 10377915"/>
              <a:gd name="connsiteY38" fmla="*/ 11752761 h 12787376"/>
              <a:gd name="connsiteX39" fmla="*/ 10377915 w 10377915"/>
              <a:gd name="connsiteY39" fmla="*/ 12787376 h 12787376"/>
              <a:gd name="connsiteX40" fmla="*/ 9801364 w 10377915"/>
              <a:gd name="connsiteY40" fmla="*/ 12787376 h 12787376"/>
              <a:gd name="connsiteX41" fmla="*/ 9121034 w 10377915"/>
              <a:gd name="connsiteY41" fmla="*/ 12787376 h 12787376"/>
              <a:gd name="connsiteX42" fmla="*/ 8440704 w 10377915"/>
              <a:gd name="connsiteY42" fmla="*/ 12787376 h 12787376"/>
              <a:gd name="connsiteX43" fmla="*/ 7864153 w 10377915"/>
              <a:gd name="connsiteY43" fmla="*/ 12787376 h 12787376"/>
              <a:gd name="connsiteX44" fmla="*/ 7080044 w 10377915"/>
              <a:gd name="connsiteY44" fmla="*/ 12787376 h 12787376"/>
              <a:gd name="connsiteX45" fmla="*/ 6503493 w 10377915"/>
              <a:gd name="connsiteY45" fmla="*/ 12787376 h 12787376"/>
              <a:gd name="connsiteX46" fmla="*/ 5823163 w 10377915"/>
              <a:gd name="connsiteY46" fmla="*/ 12787376 h 12787376"/>
              <a:gd name="connsiteX47" fmla="*/ 5039054 w 10377915"/>
              <a:gd name="connsiteY47" fmla="*/ 12787376 h 12787376"/>
              <a:gd name="connsiteX48" fmla="*/ 4773841 w 10377915"/>
              <a:gd name="connsiteY48" fmla="*/ 12787376 h 12787376"/>
              <a:gd name="connsiteX49" fmla="*/ 4197290 w 10377915"/>
              <a:gd name="connsiteY49" fmla="*/ 12787376 h 12787376"/>
              <a:gd name="connsiteX50" fmla="*/ 3828298 w 10377915"/>
              <a:gd name="connsiteY50" fmla="*/ 12787376 h 12787376"/>
              <a:gd name="connsiteX51" fmla="*/ 3355526 w 10377915"/>
              <a:gd name="connsiteY51" fmla="*/ 12787376 h 12787376"/>
              <a:gd name="connsiteX52" fmla="*/ 2986533 w 10377915"/>
              <a:gd name="connsiteY52" fmla="*/ 12787376 h 12787376"/>
              <a:gd name="connsiteX53" fmla="*/ 2721320 w 10377915"/>
              <a:gd name="connsiteY53" fmla="*/ 12787376 h 12787376"/>
              <a:gd name="connsiteX54" fmla="*/ 2144769 w 10377915"/>
              <a:gd name="connsiteY54" fmla="*/ 12787376 h 12787376"/>
              <a:gd name="connsiteX55" fmla="*/ 1568218 w 10377915"/>
              <a:gd name="connsiteY55" fmla="*/ 12787376 h 12787376"/>
              <a:gd name="connsiteX56" fmla="*/ 1095447 w 10377915"/>
              <a:gd name="connsiteY56" fmla="*/ 12787376 h 12787376"/>
              <a:gd name="connsiteX57" fmla="*/ 0 w 10377915"/>
              <a:gd name="connsiteY57" fmla="*/ 12787376 h 12787376"/>
              <a:gd name="connsiteX58" fmla="*/ 0 w 10377915"/>
              <a:gd name="connsiteY58" fmla="*/ 12206132 h 12787376"/>
              <a:gd name="connsiteX59" fmla="*/ 0 w 10377915"/>
              <a:gd name="connsiteY59" fmla="*/ 12008509 h 12787376"/>
              <a:gd name="connsiteX60" fmla="*/ 0 w 10377915"/>
              <a:gd name="connsiteY60" fmla="*/ 11810885 h 12787376"/>
              <a:gd name="connsiteX61" fmla="*/ 0 w 10377915"/>
              <a:gd name="connsiteY61" fmla="*/ 11229641 h 12787376"/>
              <a:gd name="connsiteX62" fmla="*/ 0 w 10377915"/>
              <a:gd name="connsiteY62" fmla="*/ 10648397 h 12787376"/>
              <a:gd name="connsiteX63" fmla="*/ 0 w 10377915"/>
              <a:gd name="connsiteY63" fmla="*/ 9939279 h 12787376"/>
              <a:gd name="connsiteX64" fmla="*/ 0 w 10377915"/>
              <a:gd name="connsiteY64" fmla="*/ 9485908 h 12787376"/>
              <a:gd name="connsiteX65" fmla="*/ 0 w 10377915"/>
              <a:gd name="connsiteY65" fmla="*/ 8776790 h 12787376"/>
              <a:gd name="connsiteX66" fmla="*/ 0 w 10377915"/>
              <a:gd name="connsiteY66" fmla="*/ 8195546 h 12787376"/>
              <a:gd name="connsiteX67" fmla="*/ 0 w 10377915"/>
              <a:gd name="connsiteY67" fmla="*/ 7358554 h 12787376"/>
              <a:gd name="connsiteX68" fmla="*/ 0 w 10377915"/>
              <a:gd name="connsiteY68" fmla="*/ 6905183 h 12787376"/>
              <a:gd name="connsiteX69" fmla="*/ 0 w 10377915"/>
              <a:gd name="connsiteY69" fmla="*/ 6451812 h 12787376"/>
              <a:gd name="connsiteX70" fmla="*/ 0 w 10377915"/>
              <a:gd name="connsiteY70" fmla="*/ 5998442 h 12787376"/>
              <a:gd name="connsiteX71" fmla="*/ 0 w 10377915"/>
              <a:gd name="connsiteY71" fmla="*/ 5800819 h 12787376"/>
              <a:gd name="connsiteX72" fmla="*/ 0 w 10377915"/>
              <a:gd name="connsiteY72" fmla="*/ 5347448 h 12787376"/>
              <a:gd name="connsiteX73" fmla="*/ 0 w 10377915"/>
              <a:gd name="connsiteY73" fmla="*/ 4638330 h 12787376"/>
              <a:gd name="connsiteX74" fmla="*/ 0 w 10377915"/>
              <a:gd name="connsiteY74" fmla="*/ 4184959 h 12787376"/>
              <a:gd name="connsiteX75" fmla="*/ 0 w 10377915"/>
              <a:gd name="connsiteY75" fmla="*/ 3347968 h 12787376"/>
              <a:gd name="connsiteX76" fmla="*/ 0 w 10377915"/>
              <a:gd name="connsiteY76" fmla="*/ 3022471 h 12787376"/>
              <a:gd name="connsiteX77" fmla="*/ 0 w 10377915"/>
              <a:gd name="connsiteY77" fmla="*/ 2185479 h 12787376"/>
              <a:gd name="connsiteX78" fmla="*/ 0 w 10377915"/>
              <a:gd name="connsiteY78" fmla="*/ 1732108 h 12787376"/>
              <a:gd name="connsiteX79" fmla="*/ 0 w 10377915"/>
              <a:gd name="connsiteY79" fmla="*/ 1278738 h 12787376"/>
              <a:gd name="connsiteX80" fmla="*/ 0 w 10377915"/>
              <a:gd name="connsiteY80" fmla="*/ 1081115 h 12787376"/>
              <a:gd name="connsiteX81" fmla="*/ 0 w 10377915"/>
              <a:gd name="connsiteY81" fmla="*/ 755618 h 12787376"/>
              <a:gd name="connsiteX82" fmla="*/ 0 w 10377915"/>
              <a:gd name="connsiteY82" fmla="*/ 0 h 127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377915" h="12787376" extrusionOk="0">
                <a:moveTo>
                  <a:pt x="0" y="0"/>
                </a:moveTo>
                <a:cubicBezTo>
                  <a:pt x="241885" y="-5059"/>
                  <a:pt x="441711" y="54256"/>
                  <a:pt x="576551" y="0"/>
                </a:cubicBezTo>
                <a:cubicBezTo>
                  <a:pt x="711391" y="-54256"/>
                  <a:pt x="1032019" y="30688"/>
                  <a:pt x="1153102" y="0"/>
                </a:cubicBezTo>
                <a:cubicBezTo>
                  <a:pt x="1274185" y="-30688"/>
                  <a:pt x="1381173" y="19045"/>
                  <a:pt x="1522094" y="0"/>
                </a:cubicBezTo>
                <a:cubicBezTo>
                  <a:pt x="1663015" y="-19045"/>
                  <a:pt x="2085056" y="85030"/>
                  <a:pt x="2306203" y="0"/>
                </a:cubicBezTo>
                <a:cubicBezTo>
                  <a:pt x="2527350" y="-85030"/>
                  <a:pt x="2561883" y="39178"/>
                  <a:pt x="2675196" y="0"/>
                </a:cubicBezTo>
                <a:cubicBezTo>
                  <a:pt x="2788509" y="-39178"/>
                  <a:pt x="2859780" y="26236"/>
                  <a:pt x="2940409" y="0"/>
                </a:cubicBezTo>
                <a:cubicBezTo>
                  <a:pt x="3021038" y="-26236"/>
                  <a:pt x="3269204" y="53706"/>
                  <a:pt x="3413181" y="0"/>
                </a:cubicBezTo>
                <a:cubicBezTo>
                  <a:pt x="3557158" y="-53706"/>
                  <a:pt x="3939025" y="31005"/>
                  <a:pt x="4197290" y="0"/>
                </a:cubicBezTo>
                <a:cubicBezTo>
                  <a:pt x="4455555" y="-31005"/>
                  <a:pt x="4594023" y="63845"/>
                  <a:pt x="4877620" y="0"/>
                </a:cubicBezTo>
                <a:cubicBezTo>
                  <a:pt x="5161217" y="-63845"/>
                  <a:pt x="5419841" y="3745"/>
                  <a:pt x="5557950" y="0"/>
                </a:cubicBezTo>
                <a:cubicBezTo>
                  <a:pt x="5696059" y="-3745"/>
                  <a:pt x="5760190" y="41569"/>
                  <a:pt x="5926943" y="0"/>
                </a:cubicBezTo>
                <a:cubicBezTo>
                  <a:pt x="6093696" y="-41569"/>
                  <a:pt x="6275793" y="69873"/>
                  <a:pt x="6607273" y="0"/>
                </a:cubicBezTo>
                <a:cubicBezTo>
                  <a:pt x="6938753" y="-69873"/>
                  <a:pt x="7018716" y="6631"/>
                  <a:pt x="7391382" y="0"/>
                </a:cubicBezTo>
                <a:cubicBezTo>
                  <a:pt x="7764048" y="-6631"/>
                  <a:pt x="7631718" y="44584"/>
                  <a:pt x="7864153" y="0"/>
                </a:cubicBezTo>
                <a:cubicBezTo>
                  <a:pt x="8096588" y="-44584"/>
                  <a:pt x="8089540" y="23849"/>
                  <a:pt x="8233146" y="0"/>
                </a:cubicBezTo>
                <a:cubicBezTo>
                  <a:pt x="8376752" y="-23849"/>
                  <a:pt x="8708435" y="35948"/>
                  <a:pt x="8913476" y="0"/>
                </a:cubicBezTo>
                <a:cubicBezTo>
                  <a:pt x="9118517" y="-35948"/>
                  <a:pt x="9539669" y="29856"/>
                  <a:pt x="9697585" y="0"/>
                </a:cubicBezTo>
                <a:cubicBezTo>
                  <a:pt x="9855501" y="-29856"/>
                  <a:pt x="10155292" y="52324"/>
                  <a:pt x="10377915" y="0"/>
                </a:cubicBezTo>
                <a:cubicBezTo>
                  <a:pt x="10380692" y="382530"/>
                  <a:pt x="10366645" y="526890"/>
                  <a:pt x="10377915" y="836992"/>
                </a:cubicBezTo>
                <a:cubicBezTo>
                  <a:pt x="10389185" y="1147094"/>
                  <a:pt x="10350626" y="1208178"/>
                  <a:pt x="10377915" y="1418236"/>
                </a:cubicBezTo>
                <a:cubicBezTo>
                  <a:pt x="10405204" y="1628294"/>
                  <a:pt x="10328823" y="1748878"/>
                  <a:pt x="10377915" y="1871607"/>
                </a:cubicBezTo>
                <a:cubicBezTo>
                  <a:pt x="10427007" y="1994336"/>
                  <a:pt x="10368499" y="2093312"/>
                  <a:pt x="10377915" y="2197104"/>
                </a:cubicBezTo>
                <a:cubicBezTo>
                  <a:pt x="10387331" y="2300896"/>
                  <a:pt x="10352222" y="2657006"/>
                  <a:pt x="10377915" y="3034096"/>
                </a:cubicBezTo>
                <a:cubicBezTo>
                  <a:pt x="10403608" y="3411186"/>
                  <a:pt x="10325344" y="3277112"/>
                  <a:pt x="10377915" y="3487466"/>
                </a:cubicBezTo>
                <a:cubicBezTo>
                  <a:pt x="10430486" y="3697820"/>
                  <a:pt x="10342550" y="3654941"/>
                  <a:pt x="10377915" y="3812963"/>
                </a:cubicBezTo>
                <a:cubicBezTo>
                  <a:pt x="10413280" y="3970985"/>
                  <a:pt x="10357026" y="4103970"/>
                  <a:pt x="10377915" y="4394207"/>
                </a:cubicBezTo>
                <a:cubicBezTo>
                  <a:pt x="10398804" y="4684444"/>
                  <a:pt x="10354195" y="4821977"/>
                  <a:pt x="10377915" y="5231199"/>
                </a:cubicBezTo>
                <a:cubicBezTo>
                  <a:pt x="10401635" y="5640421"/>
                  <a:pt x="10334854" y="5730260"/>
                  <a:pt x="10377915" y="5940317"/>
                </a:cubicBezTo>
                <a:cubicBezTo>
                  <a:pt x="10420976" y="6150374"/>
                  <a:pt x="10281812" y="6518543"/>
                  <a:pt x="10377915" y="6777309"/>
                </a:cubicBezTo>
                <a:cubicBezTo>
                  <a:pt x="10474018" y="7036075"/>
                  <a:pt x="10327383" y="7067076"/>
                  <a:pt x="10377915" y="7230680"/>
                </a:cubicBezTo>
                <a:cubicBezTo>
                  <a:pt x="10428447" y="7394284"/>
                  <a:pt x="10289387" y="7841330"/>
                  <a:pt x="10377915" y="8067672"/>
                </a:cubicBezTo>
                <a:cubicBezTo>
                  <a:pt x="10466443" y="8294014"/>
                  <a:pt x="10306678" y="8604803"/>
                  <a:pt x="10377915" y="8904664"/>
                </a:cubicBezTo>
                <a:cubicBezTo>
                  <a:pt x="10449152" y="9204525"/>
                  <a:pt x="10371202" y="9047407"/>
                  <a:pt x="10377915" y="9102287"/>
                </a:cubicBezTo>
                <a:cubicBezTo>
                  <a:pt x="10384628" y="9157167"/>
                  <a:pt x="10324091" y="9460780"/>
                  <a:pt x="10377915" y="9555657"/>
                </a:cubicBezTo>
                <a:cubicBezTo>
                  <a:pt x="10431739" y="9650534"/>
                  <a:pt x="10328397" y="9976591"/>
                  <a:pt x="10377915" y="10136902"/>
                </a:cubicBezTo>
                <a:cubicBezTo>
                  <a:pt x="10427433" y="10297214"/>
                  <a:pt x="10348070" y="10597419"/>
                  <a:pt x="10377915" y="10718146"/>
                </a:cubicBezTo>
                <a:cubicBezTo>
                  <a:pt x="10407760" y="10838873"/>
                  <a:pt x="10349925" y="10971480"/>
                  <a:pt x="10377915" y="11043643"/>
                </a:cubicBezTo>
                <a:cubicBezTo>
                  <a:pt x="10405905" y="11115806"/>
                  <a:pt x="10324282" y="11587036"/>
                  <a:pt x="10377915" y="11752761"/>
                </a:cubicBezTo>
                <a:cubicBezTo>
                  <a:pt x="10431548" y="11918486"/>
                  <a:pt x="10341245" y="12484982"/>
                  <a:pt x="10377915" y="12787376"/>
                </a:cubicBezTo>
                <a:cubicBezTo>
                  <a:pt x="10219381" y="12832699"/>
                  <a:pt x="9978307" y="12732822"/>
                  <a:pt x="9801364" y="12787376"/>
                </a:cubicBezTo>
                <a:cubicBezTo>
                  <a:pt x="9624421" y="12841930"/>
                  <a:pt x="9334177" y="12774387"/>
                  <a:pt x="9121034" y="12787376"/>
                </a:cubicBezTo>
                <a:cubicBezTo>
                  <a:pt x="8907891" y="12800365"/>
                  <a:pt x="8764028" y="12731171"/>
                  <a:pt x="8440704" y="12787376"/>
                </a:cubicBezTo>
                <a:cubicBezTo>
                  <a:pt x="8117380" y="12843581"/>
                  <a:pt x="8088222" y="12740217"/>
                  <a:pt x="7864153" y="12787376"/>
                </a:cubicBezTo>
                <a:cubicBezTo>
                  <a:pt x="7640084" y="12834535"/>
                  <a:pt x="7352544" y="12744560"/>
                  <a:pt x="7080044" y="12787376"/>
                </a:cubicBezTo>
                <a:cubicBezTo>
                  <a:pt x="6807544" y="12830192"/>
                  <a:pt x="6752555" y="12780461"/>
                  <a:pt x="6503493" y="12787376"/>
                </a:cubicBezTo>
                <a:cubicBezTo>
                  <a:pt x="6254431" y="12794291"/>
                  <a:pt x="6042308" y="12773480"/>
                  <a:pt x="5823163" y="12787376"/>
                </a:cubicBezTo>
                <a:cubicBezTo>
                  <a:pt x="5604018" y="12801272"/>
                  <a:pt x="5271081" y="12785087"/>
                  <a:pt x="5039054" y="12787376"/>
                </a:cubicBezTo>
                <a:cubicBezTo>
                  <a:pt x="4807027" y="12789665"/>
                  <a:pt x="4903521" y="12783348"/>
                  <a:pt x="4773841" y="12787376"/>
                </a:cubicBezTo>
                <a:cubicBezTo>
                  <a:pt x="4644161" y="12791404"/>
                  <a:pt x="4358344" y="12780161"/>
                  <a:pt x="4197290" y="12787376"/>
                </a:cubicBezTo>
                <a:cubicBezTo>
                  <a:pt x="4036236" y="12794591"/>
                  <a:pt x="4011303" y="12769620"/>
                  <a:pt x="3828298" y="12787376"/>
                </a:cubicBezTo>
                <a:cubicBezTo>
                  <a:pt x="3645293" y="12805132"/>
                  <a:pt x="3459744" y="12749785"/>
                  <a:pt x="3355526" y="12787376"/>
                </a:cubicBezTo>
                <a:cubicBezTo>
                  <a:pt x="3251308" y="12824967"/>
                  <a:pt x="3113719" y="12764457"/>
                  <a:pt x="2986533" y="12787376"/>
                </a:cubicBezTo>
                <a:cubicBezTo>
                  <a:pt x="2859347" y="12810295"/>
                  <a:pt x="2791908" y="12759563"/>
                  <a:pt x="2721320" y="12787376"/>
                </a:cubicBezTo>
                <a:cubicBezTo>
                  <a:pt x="2650732" y="12815189"/>
                  <a:pt x="2374507" y="12782557"/>
                  <a:pt x="2144769" y="12787376"/>
                </a:cubicBezTo>
                <a:cubicBezTo>
                  <a:pt x="1915031" y="12792195"/>
                  <a:pt x="1693511" y="12740796"/>
                  <a:pt x="1568218" y="12787376"/>
                </a:cubicBezTo>
                <a:cubicBezTo>
                  <a:pt x="1442925" y="12833956"/>
                  <a:pt x="1320492" y="12761689"/>
                  <a:pt x="1095447" y="12787376"/>
                </a:cubicBezTo>
                <a:cubicBezTo>
                  <a:pt x="870402" y="12813063"/>
                  <a:pt x="493232" y="12742615"/>
                  <a:pt x="0" y="12787376"/>
                </a:cubicBezTo>
                <a:cubicBezTo>
                  <a:pt x="-55843" y="12655800"/>
                  <a:pt x="25553" y="12406398"/>
                  <a:pt x="0" y="12206132"/>
                </a:cubicBezTo>
                <a:cubicBezTo>
                  <a:pt x="-25553" y="12005866"/>
                  <a:pt x="10282" y="12104264"/>
                  <a:pt x="0" y="12008509"/>
                </a:cubicBezTo>
                <a:cubicBezTo>
                  <a:pt x="-10282" y="11912754"/>
                  <a:pt x="7496" y="11866678"/>
                  <a:pt x="0" y="11810885"/>
                </a:cubicBezTo>
                <a:cubicBezTo>
                  <a:pt x="-7496" y="11755092"/>
                  <a:pt x="3101" y="11508622"/>
                  <a:pt x="0" y="11229641"/>
                </a:cubicBezTo>
                <a:cubicBezTo>
                  <a:pt x="-3101" y="10950660"/>
                  <a:pt x="36399" y="10782512"/>
                  <a:pt x="0" y="10648397"/>
                </a:cubicBezTo>
                <a:cubicBezTo>
                  <a:pt x="-36399" y="10514282"/>
                  <a:pt x="64283" y="10155033"/>
                  <a:pt x="0" y="9939279"/>
                </a:cubicBezTo>
                <a:cubicBezTo>
                  <a:pt x="-64283" y="9723525"/>
                  <a:pt x="35296" y="9604143"/>
                  <a:pt x="0" y="9485908"/>
                </a:cubicBezTo>
                <a:cubicBezTo>
                  <a:pt x="-35296" y="9367673"/>
                  <a:pt x="66946" y="9056602"/>
                  <a:pt x="0" y="8776790"/>
                </a:cubicBezTo>
                <a:cubicBezTo>
                  <a:pt x="-66946" y="8496978"/>
                  <a:pt x="35820" y="8401533"/>
                  <a:pt x="0" y="8195546"/>
                </a:cubicBezTo>
                <a:cubicBezTo>
                  <a:pt x="-35820" y="7989559"/>
                  <a:pt x="37132" y="7657239"/>
                  <a:pt x="0" y="7358554"/>
                </a:cubicBezTo>
                <a:cubicBezTo>
                  <a:pt x="-37132" y="7059869"/>
                  <a:pt x="21497" y="7050490"/>
                  <a:pt x="0" y="6905183"/>
                </a:cubicBezTo>
                <a:cubicBezTo>
                  <a:pt x="-21497" y="6759876"/>
                  <a:pt x="51467" y="6638847"/>
                  <a:pt x="0" y="6451812"/>
                </a:cubicBezTo>
                <a:cubicBezTo>
                  <a:pt x="-51467" y="6264777"/>
                  <a:pt x="19209" y="6208058"/>
                  <a:pt x="0" y="5998442"/>
                </a:cubicBezTo>
                <a:cubicBezTo>
                  <a:pt x="-19209" y="5788826"/>
                  <a:pt x="16807" y="5847676"/>
                  <a:pt x="0" y="5800819"/>
                </a:cubicBezTo>
                <a:cubicBezTo>
                  <a:pt x="-16807" y="5753962"/>
                  <a:pt x="22792" y="5506334"/>
                  <a:pt x="0" y="5347448"/>
                </a:cubicBezTo>
                <a:cubicBezTo>
                  <a:pt x="-22792" y="5188562"/>
                  <a:pt x="4043" y="4852874"/>
                  <a:pt x="0" y="4638330"/>
                </a:cubicBezTo>
                <a:cubicBezTo>
                  <a:pt x="-4043" y="4423786"/>
                  <a:pt x="48871" y="4320498"/>
                  <a:pt x="0" y="4184959"/>
                </a:cubicBezTo>
                <a:cubicBezTo>
                  <a:pt x="-48871" y="4049420"/>
                  <a:pt x="80474" y="3566799"/>
                  <a:pt x="0" y="3347968"/>
                </a:cubicBezTo>
                <a:cubicBezTo>
                  <a:pt x="-80474" y="3129137"/>
                  <a:pt x="28638" y="3132924"/>
                  <a:pt x="0" y="3022471"/>
                </a:cubicBezTo>
                <a:cubicBezTo>
                  <a:pt x="-28638" y="2912018"/>
                  <a:pt x="23680" y="2590766"/>
                  <a:pt x="0" y="2185479"/>
                </a:cubicBezTo>
                <a:cubicBezTo>
                  <a:pt x="-23680" y="1780192"/>
                  <a:pt x="8229" y="1849766"/>
                  <a:pt x="0" y="1732108"/>
                </a:cubicBezTo>
                <a:cubicBezTo>
                  <a:pt x="-8229" y="1614450"/>
                  <a:pt x="9110" y="1432568"/>
                  <a:pt x="0" y="1278738"/>
                </a:cubicBezTo>
                <a:cubicBezTo>
                  <a:pt x="-9110" y="1124908"/>
                  <a:pt x="18668" y="1150064"/>
                  <a:pt x="0" y="1081115"/>
                </a:cubicBezTo>
                <a:cubicBezTo>
                  <a:pt x="-18668" y="1012166"/>
                  <a:pt x="21267" y="892626"/>
                  <a:pt x="0" y="755618"/>
                </a:cubicBezTo>
                <a:cubicBezTo>
                  <a:pt x="-21267" y="618610"/>
                  <a:pt x="28979" y="196991"/>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4DF5E2-240D-80D8-8781-997A1B490253}"/>
              </a:ext>
            </a:extLst>
          </p:cNvPr>
          <p:cNvSpPr txBox="1"/>
          <p:nvPr/>
        </p:nvSpPr>
        <p:spPr>
          <a:xfrm>
            <a:off x="680700" y="3277117"/>
            <a:ext cx="9778181"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Agricultural Areas</a:t>
            </a:r>
          </a:p>
        </p:txBody>
      </p:sp>
      <p:sp>
        <p:nvSpPr>
          <p:cNvPr id="3" name="TextBox 2">
            <a:extLst>
              <a:ext uri="{FF2B5EF4-FFF2-40B4-BE49-F238E27FC236}">
                <a16:creationId xmlns:a16="http://schemas.microsoft.com/office/drawing/2014/main" id="{7622D7CE-7BA0-4B9D-384A-6DE9B237537C}"/>
              </a:ext>
            </a:extLst>
          </p:cNvPr>
          <p:cNvSpPr txBox="1"/>
          <p:nvPr/>
        </p:nvSpPr>
        <p:spPr>
          <a:xfrm>
            <a:off x="11199579" y="13260527"/>
            <a:ext cx="9797209" cy="1569660"/>
          </a:xfrm>
          <a:prstGeom prst="rect">
            <a:avLst/>
          </a:prstGeom>
          <a:noFill/>
        </p:spPr>
        <p:txBody>
          <a:bodyPr wrap="square">
            <a:spAutoFit/>
          </a:bodyPr>
          <a:lstStyle/>
          <a:p>
            <a:r>
              <a:rPr lang="en-CA" sz="4800" b="1" dirty="0">
                <a:latin typeface="Aptos Display" panose="020B0004020202020204" pitchFamily="34" charset="0"/>
              </a:rPr>
              <a:t>What else should we consider? Add a sticky note with your comments.</a:t>
            </a:r>
          </a:p>
        </p:txBody>
      </p:sp>
      <p:pic>
        <p:nvPicPr>
          <p:cNvPr id="13" name="Picture 12" descr="A landscape with a field and houses&#10;&#10;AI-generated content may be incorrect.">
            <a:extLst>
              <a:ext uri="{FF2B5EF4-FFF2-40B4-BE49-F238E27FC236}">
                <a16:creationId xmlns:a16="http://schemas.microsoft.com/office/drawing/2014/main" id="{4429B3AD-8DDF-2030-4EC6-07280ECCC0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6336974"/>
            <a:ext cx="21945600" cy="6608618"/>
          </a:xfrm>
          <a:prstGeom prst="rect">
            <a:avLst/>
          </a:prstGeom>
        </p:spPr>
      </p:pic>
      <p:sp>
        <p:nvSpPr>
          <p:cNvPr id="15" name="Rectangle: Rounded Corners 14">
            <a:extLst>
              <a:ext uri="{FF2B5EF4-FFF2-40B4-BE49-F238E27FC236}">
                <a16:creationId xmlns:a16="http://schemas.microsoft.com/office/drawing/2014/main" id="{3AD7B973-2ADB-F652-8F5B-E5F9138B3696}"/>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7" name="TextBox 6">
            <a:extLst>
              <a:ext uri="{FF2B5EF4-FFF2-40B4-BE49-F238E27FC236}">
                <a16:creationId xmlns:a16="http://schemas.microsoft.com/office/drawing/2014/main" id="{96826ABE-2F16-E629-059F-5DA1F5DEC5A7}"/>
              </a:ext>
            </a:extLst>
          </p:cNvPr>
          <p:cNvSpPr txBox="1"/>
          <p:nvPr/>
        </p:nvSpPr>
        <p:spPr>
          <a:xfrm>
            <a:off x="948812" y="5101848"/>
            <a:ext cx="9185604" cy="21226452"/>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The Agricultural designation is intended to preserve the agricultural community by excluding non-agricultural or incompatible uses.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Generally, the minimum lot size for an agricultural use shall be approximately 40 hectares. Exceptions to this will require supporting studies.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Home occupations and small-scale home industries as defined within the Official Plan may be permitted as on-farm diversified uses.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Short Term Accommodation may be permitted as on-farm diversified uses, and shall be regulated by the Township’s Zoning By-law and licensing.</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Short Term Accommodation will need to be located within a single detached dwelling.</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Agri-food uses are encouraged on Agricultural lands to promote the local food economy, e.g. short term accommodation, educational experiences; seasonal and visitor-oriented events, festivals, and farm employee accommodations.</a:t>
            </a:r>
          </a:p>
          <a:p>
            <a:pPr marL="571500" indent="-571500">
              <a:lnSpc>
                <a:spcPct val="120000"/>
              </a:lnSpc>
              <a:spcAft>
                <a:spcPts val="4200"/>
              </a:spcAft>
              <a:buFont typeface="Arial" panose="020B0604020202020204" pitchFamily="34" charset="0"/>
              <a:buChar char="•"/>
            </a:pP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B09DB8BB-C688-E7EF-7EFD-C0DFA5C0F2E0}"/>
              </a:ext>
            </a:extLst>
          </p:cNvPr>
          <p:cNvSpPr/>
          <p:nvPr/>
        </p:nvSpPr>
        <p:spPr>
          <a:xfrm>
            <a:off x="10588139" y="5101848"/>
            <a:ext cx="10903737" cy="6893116"/>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772FD4C-9F8A-162F-D59A-4CFD18C08814}"/>
              </a:ext>
            </a:extLst>
          </p:cNvPr>
          <p:cNvSpPr/>
          <p:nvPr/>
        </p:nvSpPr>
        <p:spPr>
          <a:xfrm>
            <a:off x="12274783" y="4543047"/>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8" name="TextBox 7">
            <a:extLst>
              <a:ext uri="{FF2B5EF4-FFF2-40B4-BE49-F238E27FC236}">
                <a16:creationId xmlns:a16="http://schemas.microsoft.com/office/drawing/2014/main" id="{90CB0F29-6238-0955-9965-A8FA610C3097}"/>
              </a:ext>
            </a:extLst>
          </p:cNvPr>
          <p:cNvSpPr txBox="1"/>
          <p:nvPr/>
        </p:nvSpPr>
        <p:spPr>
          <a:xfrm>
            <a:off x="11085135" y="7086676"/>
            <a:ext cx="9666514" cy="4320285"/>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Importance of Essa </a:t>
            </a:r>
            <a:r>
              <a:rPr lang="en-US" dirty="0" err="1"/>
              <a:t>Agriplex</a:t>
            </a:r>
            <a:r>
              <a:rPr lang="en-US" dirty="0"/>
              <a:t> highlighted.</a:t>
            </a:r>
          </a:p>
          <a:p>
            <a:r>
              <a:rPr lang="en-US" dirty="0"/>
              <a:t>Stricter lot creation policies.</a:t>
            </a:r>
          </a:p>
          <a:p>
            <a:r>
              <a:rPr lang="en-US" dirty="0"/>
              <a:t>More support for </a:t>
            </a:r>
            <a:r>
              <a:rPr lang="en-US" dirty="0" err="1"/>
              <a:t>agri</a:t>
            </a:r>
            <a:r>
              <a:rPr lang="en-US" dirty="0"/>
              <a:t>-tourism policies.</a:t>
            </a:r>
          </a:p>
          <a:p>
            <a:r>
              <a:rPr lang="en-US" dirty="0"/>
              <a:t>Guidance for non-agricultural uses.</a:t>
            </a:r>
          </a:p>
        </p:txBody>
      </p:sp>
    </p:spTree>
    <p:extLst>
      <p:ext uri="{BB962C8B-B14F-4D97-AF65-F5344CB8AC3E}">
        <p14:creationId xmlns:p14="http://schemas.microsoft.com/office/powerpoint/2010/main" val="13474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B482-8EBD-F682-A067-B3972B78F4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8E1EDF-F37D-80AE-CCCB-F735C6E771C7}"/>
              </a:ext>
            </a:extLst>
          </p:cNvPr>
          <p:cNvSpPr/>
          <p:nvPr/>
        </p:nvSpPr>
        <p:spPr>
          <a:xfrm>
            <a:off x="10683653" y="11758676"/>
            <a:ext cx="10377915" cy="12787376"/>
          </a:xfrm>
          <a:custGeom>
            <a:avLst/>
            <a:gdLst>
              <a:gd name="connsiteX0" fmla="*/ 0 w 10377915"/>
              <a:gd name="connsiteY0" fmla="*/ 0 h 12787376"/>
              <a:gd name="connsiteX1" fmla="*/ 576551 w 10377915"/>
              <a:gd name="connsiteY1" fmla="*/ 0 h 12787376"/>
              <a:gd name="connsiteX2" fmla="*/ 1153102 w 10377915"/>
              <a:gd name="connsiteY2" fmla="*/ 0 h 12787376"/>
              <a:gd name="connsiteX3" fmla="*/ 1522094 w 10377915"/>
              <a:gd name="connsiteY3" fmla="*/ 0 h 12787376"/>
              <a:gd name="connsiteX4" fmla="*/ 2306203 w 10377915"/>
              <a:gd name="connsiteY4" fmla="*/ 0 h 12787376"/>
              <a:gd name="connsiteX5" fmla="*/ 2675196 w 10377915"/>
              <a:gd name="connsiteY5" fmla="*/ 0 h 12787376"/>
              <a:gd name="connsiteX6" fmla="*/ 2940409 w 10377915"/>
              <a:gd name="connsiteY6" fmla="*/ 0 h 12787376"/>
              <a:gd name="connsiteX7" fmla="*/ 3413181 w 10377915"/>
              <a:gd name="connsiteY7" fmla="*/ 0 h 12787376"/>
              <a:gd name="connsiteX8" fmla="*/ 4197290 w 10377915"/>
              <a:gd name="connsiteY8" fmla="*/ 0 h 12787376"/>
              <a:gd name="connsiteX9" fmla="*/ 4877620 w 10377915"/>
              <a:gd name="connsiteY9" fmla="*/ 0 h 12787376"/>
              <a:gd name="connsiteX10" fmla="*/ 5557950 w 10377915"/>
              <a:gd name="connsiteY10" fmla="*/ 0 h 12787376"/>
              <a:gd name="connsiteX11" fmla="*/ 5926943 w 10377915"/>
              <a:gd name="connsiteY11" fmla="*/ 0 h 12787376"/>
              <a:gd name="connsiteX12" fmla="*/ 6607273 w 10377915"/>
              <a:gd name="connsiteY12" fmla="*/ 0 h 12787376"/>
              <a:gd name="connsiteX13" fmla="*/ 7391382 w 10377915"/>
              <a:gd name="connsiteY13" fmla="*/ 0 h 12787376"/>
              <a:gd name="connsiteX14" fmla="*/ 7864153 w 10377915"/>
              <a:gd name="connsiteY14" fmla="*/ 0 h 12787376"/>
              <a:gd name="connsiteX15" fmla="*/ 8233146 w 10377915"/>
              <a:gd name="connsiteY15" fmla="*/ 0 h 12787376"/>
              <a:gd name="connsiteX16" fmla="*/ 8913476 w 10377915"/>
              <a:gd name="connsiteY16" fmla="*/ 0 h 12787376"/>
              <a:gd name="connsiteX17" fmla="*/ 9697585 w 10377915"/>
              <a:gd name="connsiteY17" fmla="*/ 0 h 12787376"/>
              <a:gd name="connsiteX18" fmla="*/ 10377915 w 10377915"/>
              <a:gd name="connsiteY18" fmla="*/ 0 h 12787376"/>
              <a:gd name="connsiteX19" fmla="*/ 10377915 w 10377915"/>
              <a:gd name="connsiteY19" fmla="*/ 836992 h 12787376"/>
              <a:gd name="connsiteX20" fmla="*/ 10377915 w 10377915"/>
              <a:gd name="connsiteY20" fmla="*/ 1418236 h 12787376"/>
              <a:gd name="connsiteX21" fmla="*/ 10377915 w 10377915"/>
              <a:gd name="connsiteY21" fmla="*/ 1871607 h 12787376"/>
              <a:gd name="connsiteX22" fmla="*/ 10377915 w 10377915"/>
              <a:gd name="connsiteY22" fmla="*/ 2197104 h 12787376"/>
              <a:gd name="connsiteX23" fmla="*/ 10377915 w 10377915"/>
              <a:gd name="connsiteY23" fmla="*/ 3034096 h 12787376"/>
              <a:gd name="connsiteX24" fmla="*/ 10377915 w 10377915"/>
              <a:gd name="connsiteY24" fmla="*/ 3487466 h 12787376"/>
              <a:gd name="connsiteX25" fmla="*/ 10377915 w 10377915"/>
              <a:gd name="connsiteY25" fmla="*/ 3812963 h 12787376"/>
              <a:gd name="connsiteX26" fmla="*/ 10377915 w 10377915"/>
              <a:gd name="connsiteY26" fmla="*/ 4394207 h 12787376"/>
              <a:gd name="connsiteX27" fmla="*/ 10377915 w 10377915"/>
              <a:gd name="connsiteY27" fmla="*/ 5231199 h 12787376"/>
              <a:gd name="connsiteX28" fmla="*/ 10377915 w 10377915"/>
              <a:gd name="connsiteY28" fmla="*/ 5940317 h 12787376"/>
              <a:gd name="connsiteX29" fmla="*/ 10377915 w 10377915"/>
              <a:gd name="connsiteY29" fmla="*/ 6777309 h 12787376"/>
              <a:gd name="connsiteX30" fmla="*/ 10377915 w 10377915"/>
              <a:gd name="connsiteY30" fmla="*/ 7230680 h 12787376"/>
              <a:gd name="connsiteX31" fmla="*/ 10377915 w 10377915"/>
              <a:gd name="connsiteY31" fmla="*/ 8067672 h 12787376"/>
              <a:gd name="connsiteX32" fmla="*/ 10377915 w 10377915"/>
              <a:gd name="connsiteY32" fmla="*/ 8904664 h 12787376"/>
              <a:gd name="connsiteX33" fmla="*/ 10377915 w 10377915"/>
              <a:gd name="connsiteY33" fmla="*/ 9102287 h 12787376"/>
              <a:gd name="connsiteX34" fmla="*/ 10377915 w 10377915"/>
              <a:gd name="connsiteY34" fmla="*/ 9555657 h 12787376"/>
              <a:gd name="connsiteX35" fmla="*/ 10377915 w 10377915"/>
              <a:gd name="connsiteY35" fmla="*/ 10136902 h 12787376"/>
              <a:gd name="connsiteX36" fmla="*/ 10377915 w 10377915"/>
              <a:gd name="connsiteY36" fmla="*/ 10718146 h 12787376"/>
              <a:gd name="connsiteX37" fmla="*/ 10377915 w 10377915"/>
              <a:gd name="connsiteY37" fmla="*/ 11043643 h 12787376"/>
              <a:gd name="connsiteX38" fmla="*/ 10377915 w 10377915"/>
              <a:gd name="connsiteY38" fmla="*/ 11752761 h 12787376"/>
              <a:gd name="connsiteX39" fmla="*/ 10377915 w 10377915"/>
              <a:gd name="connsiteY39" fmla="*/ 12787376 h 12787376"/>
              <a:gd name="connsiteX40" fmla="*/ 9801364 w 10377915"/>
              <a:gd name="connsiteY40" fmla="*/ 12787376 h 12787376"/>
              <a:gd name="connsiteX41" fmla="*/ 9121034 w 10377915"/>
              <a:gd name="connsiteY41" fmla="*/ 12787376 h 12787376"/>
              <a:gd name="connsiteX42" fmla="*/ 8440704 w 10377915"/>
              <a:gd name="connsiteY42" fmla="*/ 12787376 h 12787376"/>
              <a:gd name="connsiteX43" fmla="*/ 7864153 w 10377915"/>
              <a:gd name="connsiteY43" fmla="*/ 12787376 h 12787376"/>
              <a:gd name="connsiteX44" fmla="*/ 7080044 w 10377915"/>
              <a:gd name="connsiteY44" fmla="*/ 12787376 h 12787376"/>
              <a:gd name="connsiteX45" fmla="*/ 6503493 w 10377915"/>
              <a:gd name="connsiteY45" fmla="*/ 12787376 h 12787376"/>
              <a:gd name="connsiteX46" fmla="*/ 5823163 w 10377915"/>
              <a:gd name="connsiteY46" fmla="*/ 12787376 h 12787376"/>
              <a:gd name="connsiteX47" fmla="*/ 5039054 w 10377915"/>
              <a:gd name="connsiteY47" fmla="*/ 12787376 h 12787376"/>
              <a:gd name="connsiteX48" fmla="*/ 4773841 w 10377915"/>
              <a:gd name="connsiteY48" fmla="*/ 12787376 h 12787376"/>
              <a:gd name="connsiteX49" fmla="*/ 4197290 w 10377915"/>
              <a:gd name="connsiteY49" fmla="*/ 12787376 h 12787376"/>
              <a:gd name="connsiteX50" fmla="*/ 3828298 w 10377915"/>
              <a:gd name="connsiteY50" fmla="*/ 12787376 h 12787376"/>
              <a:gd name="connsiteX51" fmla="*/ 3355526 w 10377915"/>
              <a:gd name="connsiteY51" fmla="*/ 12787376 h 12787376"/>
              <a:gd name="connsiteX52" fmla="*/ 2986533 w 10377915"/>
              <a:gd name="connsiteY52" fmla="*/ 12787376 h 12787376"/>
              <a:gd name="connsiteX53" fmla="*/ 2721320 w 10377915"/>
              <a:gd name="connsiteY53" fmla="*/ 12787376 h 12787376"/>
              <a:gd name="connsiteX54" fmla="*/ 2144769 w 10377915"/>
              <a:gd name="connsiteY54" fmla="*/ 12787376 h 12787376"/>
              <a:gd name="connsiteX55" fmla="*/ 1568218 w 10377915"/>
              <a:gd name="connsiteY55" fmla="*/ 12787376 h 12787376"/>
              <a:gd name="connsiteX56" fmla="*/ 1095447 w 10377915"/>
              <a:gd name="connsiteY56" fmla="*/ 12787376 h 12787376"/>
              <a:gd name="connsiteX57" fmla="*/ 0 w 10377915"/>
              <a:gd name="connsiteY57" fmla="*/ 12787376 h 12787376"/>
              <a:gd name="connsiteX58" fmla="*/ 0 w 10377915"/>
              <a:gd name="connsiteY58" fmla="*/ 12206132 h 12787376"/>
              <a:gd name="connsiteX59" fmla="*/ 0 w 10377915"/>
              <a:gd name="connsiteY59" fmla="*/ 12008509 h 12787376"/>
              <a:gd name="connsiteX60" fmla="*/ 0 w 10377915"/>
              <a:gd name="connsiteY60" fmla="*/ 11810885 h 12787376"/>
              <a:gd name="connsiteX61" fmla="*/ 0 w 10377915"/>
              <a:gd name="connsiteY61" fmla="*/ 11229641 h 12787376"/>
              <a:gd name="connsiteX62" fmla="*/ 0 w 10377915"/>
              <a:gd name="connsiteY62" fmla="*/ 10648397 h 12787376"/>
              <a:gd name="connsiteX63" fmla="*/ 0 w 10377915"/>
              <a:gd name="connsiteY63" fmla="*/ 9939279 h 12787376"/>
              <a:gd name="connsiteX64" fmla="*/ 0 w 10377915"/>
              <a:gd name="connsiteY64" fmla="*/ 9485908 h 12787376"/>
              <a:gd name="connsiteX65" fmla="*/ 0 w 10377915"/>
              <a:gd name="connsiteY65" fmla="*/ 8776790 h 12787376"/>
              <a:gd name="connsiteX66" fmla="*/ 0 w 10377915"/>
              <a:gd name="connsiteY66" fmla="*/ 8195546 h 12787376"/>
              <a:gd name="connsiteX67" fmla="*/ 0 w 10377915"/>
              <a:gd name="connsiteY67" fmla="*/ 7358554 h 12787376"/>
              <a:gd name="connsiteX68" fmla="*/ 0 w 10377915"/>
              <a:gd name="connsiteY68" fmla="*/ 6905183 h 12787376"/>
              <a:gd name="connsiteX69" fmla="*/ 0 w 10377915"/>
              <a:gd name="connsiteY69" fmla="*/ 6451812 h 12787376"/>
              <a:gd name="connsiteX70" fmla="*/ 0 w 10377915"/>
              <a:gd name="connsiteY70" fmla="*/ 5998442 h 12787376"/>
              <a:gd name="connsiteX71" fmla="*/ 0 w 10377915"/>
              <a:gd name="connsiteY71" fmla="*/ 5800819 h 12787376"/>
              <a:gd name="connsiteX72" fmla="*/ 0 w 10377915"/>
              <a:gd name="connsiteY72" fmla="*/ 5347448 h 12787376"/>
              <a:gd name="connsiteX73" fmla="*/ 0 w 10377915"/>
              <a:gd name="connsiteY73" fmla="*/ 4638330 h 12787376"/>
              <a:gd name="connsiteX74" fmla="*/ 0 w 10377915"/>
              <a:gd name="connsiteY74" fmla="*/ 4184959 h 12787376"/>
              <a:gd name="connsiteX75" fmla="*/ 0 w 10377915"/>
              <a:gd name="connsiteY75" fmla="*/ 3347968 h 12787376"/>
              <a:gd name="connsiteX76" fmla="*/ 0 w 10377915"/>
              <a:gd name="connsiteY76" fmla="*/ 3022471 h 12787376"/>
              <a:gd name="connsiteX77" fmla="*/ 0 w 10377915"/>
              <a:gd name="connsiteY77" fmla="*/ 2185479 h 12787376"/>
              <a:gd name="connsiteX78" fmla="*/ 0 w 10377915"/>
              <a:gd name="connsiteY78" fmla="*/ 1732108 h 12787376"/>
              <a:gd name="connsiteX79" fmla="*/ 0 w 10377915"/>
              <a:gd name="connsiteY79" fmla="*/ 1278738 h 12787376"/>
              <a:gd name="connsiteX80" fmla="*/ 0 w 10377915"/>
              <a:gd name="connsiteY80" fmla="*/ 1081115 h 12787376"/>
              <a:gd name="connsiteX81" fmla="*/ 0 w 10377915"/>
              <a:gd name="connsiteY81" fmla="*/ 755618 h 12787376"/>
              <a:gd name="connsiteX82" fmla="*/ 0 w 10377915"/>
              <a:gd name="connsiteY82" fmla="*/ 0 h 127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377915" h="12787376" extrusionOk="0">
                <a:moveTo>
                  <a:pt x="0" y="0"/>
                </a:moveTo>
                <a:cubicBezTo>
                  <a:pt x="241885" y="-5059"/>
                  <a:pt x="441711" y="54256"/>
                  <a:pt x="576551" y="0"/>
                </a:cubicBezTo>
                <a:cubicBezTo>
                  <a:pt x="711391" y="-54256"/>
                  <a:pt x="1032019" y="30688"/>
                  <a:pt x="1153102" y="0"/>
                </a:cubicBezTo>
                <a:cubicBezTo>
                  <a:pt x="1274185" y="-30688"/>
                  <a:pt x="1381173" y="19045"/>
                  <a:pt x="1522094" y="0"/>
                </a:cubicBezTo>
                <a:cubicBezTo>
                  <a:pt x="1663015" y="-19045"/>
                  <a:pt x="2085056" y="85030"/>
                  <a:pt x="2306203" y="0"/>
                </a:cubicBezTo>
                <a:cubicBezTo>
                  <a:pt x="2527350" y="-85030"/>
                  <a:pt x="2561883" y="39178"/>
                  <a:pt x="2675196" y="0"/>
                </a:cubicBezTo>
                <a:cubicBezTo>
                  <a:pt x="2788509" y="-39178"/>
                  <a:pt x="2859780" y="26236"/>
                  <a:pt x="2940409" y="0"/>
                </a:cubicBezTo>
                <a:cubicBezTo>
                  <a:pt x="3021038" y="-26236"/>
                  <a:pt x="3269204" y="53706"/>
                  <a:pt x="3413181" y="0"/>
                </a:cubicBezTo>
                <a:cubicBezTo>
                  <a:pt x="3557158" y="-53706"/>
                  <a:pt x="3939025" y="31005"/>
                  <a:pt x="4197290" y="0"/>
                </a:cubicBezTo>
                <a:cubicBezTo>
                  <a:pt x="4455555" y="-31005"/>
                  <a:pt x="4594023" y="63845"/>
                  <a:pt x="4877620" y="0"/>
                </a:cubicBezTo>
                <a:cubicBezTo>
                  <a:pt x="5161217" y="-63845"/>
                  <a:pt x="5419841" y="3745"/>
                  <a:pt x="5557950" y="0"/>
                </a:cubicBezTo>
                <a:cubicBezTo>
                  <a:pt x="5696059" y="-3745"/>
                  <a:pt x="5760190" y="41569"/>
                  <a:pt x="5926943" y="0"/>
                </a:cubicBezTo>
                <a:cubicBezTo>
                  <a:pt x="6093696" y="-41569"/>
                  <a:pt x="6275793" y="69873"/>
                  <a:pt x="6607273" y="0"/>
                </a:cubicBezTo>
                <a:cubicBezTo>
                  <a:pt x="6938753" y="-69873"/>
                  <a:pt x="7018716" y="6631"/>
                  <a:pt x="7391382" y="0"/>
                </a:cubicBezTo>
                <a:cubicBezTo>
                  <a:pt x="7764048" y="-6631"/>
                  <a:pt x="7631718" y="44584"/>
                  <a:pt x="7864153" y="0"/>
                </a:cubicBezTo>
                <a:cubicBezTo>
                  <a:pt x="8096588" y="-44584"/>
                  <a:pt x="8089540" y="23849"/>
                  <a:pt x="8233146" y="0"/>
                </a:cubicBezTo>
                <a:cubicBezTo>
                  <a:pt x="8376752" y="-23849"/>
                  <a:pt x="8708435" y="35948"/>
                  <a:pt x="8913476" y="0"/>
                </a:cubicBezTo>
                <a:cubicBezTo>
                  <a:pt x="9118517" y="-35948"/>
                  <a:pt x="9539669" y="29856"/>
                  <a:pt x="9697585" y="0"/>
                </a:cubicBezTo>
                <a:cubicBezTo>
                  <a:pt x="9855501" y="-29856"/>
                  <a:pt x="10155292" y="52324"/>
                  <a:pt x="10377915" y="0"/>
                </a:cubicBezTo>
                <a:cubicBezTo>
                  <a:pt x="10380692" y="382530"/>
                  <a:pt x="10366645" y="526890"/>
                  <a:pt x="10377915" y="836992"/>
                </a:cubicBezTo>
                <a:cubicBezTo>
                  <a:pt x="10389185" y="1147094"/>
                  <a:pt x="10350626" y="1208178"/>
                  <a:pt x="10377915" y="1418236"/>
                </a:cubicBezTo>
                <a:cubicBezTo>
                  <a:pt x="10405204" y="1628294"/>
                  <a:pt x="10328823" y="1748878"/>
                  <a:pt x="10377915" y="1871607"/>
                </a:cubicBezTo>
                <a:cubicBezTo>
                  <a:pt x="10427007" y="1994336"/>
                  <a:pt x="10368499" y="2093312"/>
                  <a:pt x="10377915" y="2197104"/>
                </a:cubicBezTo>
                <a:cubicBezTo>
                  <a:pt x="10387331" y="2300896"/>
                  <a:pt x="10352222" y="2657006"/>
                  <a:pt x="10377915" y="3034096"/>
                </a:cubicBezTo>
                <a:cubicBezTo>
                  <a:pt x="10403608" y="3411186"/>
                  <a:pt x="10325344" y="3277112"/>
                  <a:pt x="10377915" y="3487466"/>
                </a:cubicBezTo>
                <a:cubicBezTo>
                  <a:pt x="10430486" y="3697820"/>
                  <a:pt x="10342550" y="3654941"/>
                  <a:pt x="10377915" y="3812963"/>
                </a:cubicBezTo>
                <a:cubicBezTo>
                  <a:pt x="10413280" y="3970985"/>
                  <a:pt x="10357026" y="4103970"/>
                  <a:pt x="10377915" y="4394207"/>
                </a:cubicBezTo>
                <a:cubicBezTo>
                  <a:pt x="10398804" y="4684444"/>
                  <a:pt x="10354195" y="4821977"/>
                  <a:pt x="10377915" y="5231199"/>
                </a:cubicBezTo>
                <a:cubicBezTo>
                  <a:pt x="10401635" y="5640421"/>
                  <a:pt x="10334854" y="5730260"/>
                  <a:pt x="10377915" y="5940317"/>
                </a:cubicBezTo>
                <a:cubicBezTo>
                  <a:pt x="10420976" y="6150374"/>
                  <a:pt x="10281812" y="6518543"/>
                  <a:pt x="10377915" y="6777309"/>
                </a:cubicBezTo>
                <a:cubicBezTo>
                  <a:pt x="10474018" y="7036075"/>
                  <a:pt x="10327383" y="7067076"/>
                  <a:pt x="10377915" y="7230680"/>
                </a:cubicBezTo>
                <a:cubicBezTo>
                  <a:pt x="10428447" y="7394284"/>
                  <a:pt x="10289387" y="7841330"/>
                  <a:pt x="10377915" y="8067672"/>
                </a:cubicBezTo>
                <a:cubicBezTo>
                  <a:pt x="10466443" y="8294014"/>
                  <a:pt x="10306678" y="8604803"/>
                  <a:pt x="10377915" y="8904664"/>
                </a:cubicBezTo>
                <a:cubicBezTo>
                  <a:pt x="10449152" y="9204525"/>
                  <a:pt x="10371202" y="9047407"/>
                  <a:pt x="10377915" y="9102287"/>
                </a:cubicBezTo>
                <a:cubicBezTo>
                  <a:pt x="10384628" y="9157167"/>
                  <a:pt x="10324091" y="9460780"/>
                  <a:pt x="10377915" y="9555657"/>
                </a:cubicBezTo>
                <a:cubicBezTo>
                  <a:pt x="10431739" y="9650534"/>
                  <a:pt x="10328397" y="9976591"/>
                  <a:pt x="10377915" y="10136902"/>
                </a:cubicBezTo>
                <a:cubicBezTo>
                  <a:pt x="10427433" y="10297214"/>
                  <a:pt x="10348070" y="10597419"/>
                  <a:pt x="10377915" y="10718146"/>
                </a:cubicBezTo>
                <a:cubicBezTo>
                  <a:pt x="10407760" y="10838873"/>
                  <a:pt x="10349925" y="10971480"/>
                  <a:pt x="10377915" y="11043643"/>
                </a:cubicBezTo>
                <a:cubicBezTo>
                  <a:pt x="10405905" y="11115806"/>
                  <a:pt x="10324282" y="11587036"/>
                  <a:pt x="10377915" y="11752761"/>
                </a:cubicBezTo>
                <a:cubicBezTo>
                  <a:pt x="10431548" y="11918486"/>
                  <a:pt x="10341245" y="12484982"/>
                  <a:pt x="10377915" y="12787376"/>
                </a:cubicBezTo>
                <a:cubicBezTo>
                  <a:pt x="10219381" y="12832699"/>
                  <a:pt x="9978307" y="12732822"/>
                  <a:pt x="9801364" y="12787376"/>
                </a:cubicBezTo>
                <a:cubicBezTo>
                  <a:pt x="9624421" y="12841930"/>
                  <a:pt x="9334177" y="12774387"/>
                  <a:pt x="9121034" y="12787376"/>
                </a:cubicBezTo>
                <a:cubicBezTo>
                  <a:pt x="8907891" y="12800365"/>
                  <a:pt x="8764028" y="12731171"/>
                  <a:pt x="8440704" y="12787376"/>
                </a:cubicBezTo>
                <a:cubicBezTo>
                  <a:pt x="8117380" y="12843581"/>
                  <a:pt x="8088222" y="12740217"/>
                  <a:pt x="7864153" y="12787376"/>
                </a:cubicBezTo>
                <a:cubicBezTo>
                  <a:pt x="7640084" y="12834535"/>
                  <a:pt x="7352544" y="12744560"/>
                  <a:pt x="7080044" y="12787376"/>
                </a:cubicBezTo>
                <a:cubicBezTo>
                  <a:pt x="6807544" y="12830192"/>
                  <a:pt x="6752555" y="12780461"/>
                  <a:pt x="6503493" y="12787376"/>
                </a:cubicBezTo>
                <a:cubicBezTo>
                  <a:pt x="6254431" y="12794291"/>
                  <a:pt x="6042308" y="12773480"/>
                  <a:pt x="5823163" y="12787376"/>
                </a:cubicBezTo>
                <a:cubicBezTo>
                  <a:pt x="5604018" y="12801272"/>
                  <a:pt x="5271081" y="12785087"/>
                  <a:pt x="5039054" y="12787376"/>
                </a:cubicBezTo>
                <a:cubicBezTo>
                  <a:pt x="4807027" y="12789665"/>
                  <a:pt x="4903521" y="12783348"/>
                  <a:pt x="4773841" y="12787376"/>
                </a:cubicBezTo>
                <a:cubicBezTo>
                  <a:pt x="4644161" y="12791404"/>
                  <a:pt x="4358344" y="12780161"/>
                  <a:pt x="4197290" y="12787376"/>
                </a:cubicBezTo>
                <a:cubicBezTo>
                  <a:pt x="4036236" y="12794591"/>
                  <a:pt x="4011303" y="12769620"/>
                  <a:pt x="3828298" y="12787376"/>
                </a:cubicBezTo>
                <a:cubicBezTo>
                  <a:pt x="3645293" y="12805132"/>
                  <a:pt x="3459744" y="12749785"/>
                  <a:pt x="3355526" y="12787376"/>
                </a:cubicBezTo>
                <a:cubicBezTo>
                  <a:pt x="3251308" y="12824967"/>
                  <a:pt x="3113719" y="12764457"/>
                  <a:pt x="2986533" y="12787376"/>
                </a:cubicBezTo>
                <a:cubicBezTo>
                  <a:pt x="2859347" y="12810295"/>
                  <a:pt x="2791908" y="12759563"/>
                  <a:pt x="2721320" y="12787376"/>
                </a:cubicBezTo>
                <a:cubicBezTo>
                  <a:pt x="2650732" y="12815189"/>
                  <a:pt x="2374507" y="12782557"/>
                  <a:pt x="2144769" y="12787376"/>
                </a:cubicBezTo>
                <a:cubicBezTo>
                  <a:pt x="1915031" y="12792195"/>
                  <a:pt x="1693511" y="12740796"/>
                  <a:pt x="1568218" y="12787376"/>
                </a:cubicBezTo>
                <a:cubicBezTo>
                  <a:pt x="1442925" y="12833956"/>
                  <a:pt x="1320492" y="12761689"/>
                  <a:pt x="1095447" y="12787376"/>
                </a:cubicBezTo>
                <a:cubicBezTo>
                  <a:pt x="870402" y="12813063"/>
                  <a:pt x="493232" y="12742615"/>
                  <a:pt x="0" y="12787376"/>
                </a:cubicBezTo>
                <a:cubicBezTo>
                  <a:pt x="-55843" y="12655800"/>
                  <a:pt x="25553" y="12406398"/>
                  <a:pt x="0" y="12206132"/>
                </a:cubicBezTo>
                <a:cubicBezTo>
                  <a:pt x="-25553" y="12005866"/>
                  <a:pt x="10282" y="12104264"/>
                  <a:pt x="0" y="12008509"/>
                </a:cubicBezTo>
                <a:cubicBezTo>
                  <a:pt x="-10282" y="11912754"/>
                  <a:pt x="7496" y="11866678"/>
                  <a:pt x="0" y="11810885"/>
                </a:cubicBezTo>
                <a:cubicBezTo>
                  <a:pt x="-7496" y="11755092"/>
                  <a:pt x="3101" y="11508622"/>
                  <a:pt x="0" y="11229641"/>
                </a:cubicBezTo>
                <a:cubicBezTo>
                  <a:pt x="-3101" y="10950660"/>
                  <a:pt x="36399" y="10782512"/>
                  <a:pt x="0" y="10648397"/>
                </a:cubicBezTo>
                <a:cubicBezTo>
                  <a:pt x="-36399" y="10514282"/>
                  <a:pt x="64283" y="10155033"/>
                  <a:pt x="0" y="9939279"/>
                </a:cubicBezTo>
                <a:cubicBezTo>
                  <a:pt x="-64283" y="9723525"/>
                  <a:pt x="35296" y="9604143"/>
                  <a:pt x="0" y="9485908"/>
                </a:cubicBezTo>
                <a:cubicBezTo>
                  <a:pt x="-35296" y="9367673"/>
                  <a:pt x="66946" y="9056602"/>
                  <a:pt x="0" y="8776790"/>
                </a:cubicBezTo>
                <a:cubicBezTo>
                  <a:pt x="-66946" y="8496978"/>
                  <a:pt x="35820" y="8401533"/>
                  <a:pt x="0" y="8195546"/>
                </a:cubicBezTo>
                <a:cubicBezTo>
                  <a:pt x="-35820" y="7989559"/>
                  <a:pt x="37132" y="7657239"/>
                  <a:pt x="0" y="7358554"/>
                </a:cubicBezTo>
                <a:cubicBezTo>
                  <a:pt x="-37132" y="7059869"/>
                  <a:pt x="21497" y="7050490"/>
                  <a:pt x="0" y="6905183"/>
                </a:cubicBezTo>
                <a:cubicBezTo>
                  <a:pt x="-21497" y="6759876"/>
                  <a:pt x="51467" y="6638847"/>
                  <a:pt x="0" y="6451812"/>
                </a:cubicBezTo>
                <a:cubicBezTo>
                  <a:pt x="-51467" y="6264777"/>
                  <a:pt x="19209" y="6208058"/>
                  <a:pt x="0" y="5998442"/>
                </a:cubicBezTo>
                <a:cubicBezTo>
                  <a:pt x="-19209" y="5788826"/>
                  <a:pt x="16807" y="5847676"/>
                  <a:pt x="0" y="5800819"/>
                </a:cubicBezTo>
                <a:cubicBezTo>
                  <a:pt x="-16807" y="5753962"/>
                  <a:pt x="22792" y="5506334"/>
                  <a:pt x="0" y="5347448"/>
                </a:cubicBezTo>
                <a:cubicBezTo>
                  <a:pt x="-22792" y="5188562"/>
                  <a:pt x="4043" y="4852874"/>
                  <a:pt x="0" y="4638330"/>
                </a:cubicBezTo>
                <a:cubicBezTo>
                  <a:pt x="-4043" y="4423786"/>
                  <a:pt x="48871" y="4320498"/>
                  <a:pt x="0" y="4184959"/>
                </a:cubicBezTo>
                <a:cubicBezTo>
                  <a:pt x="-48871" y="4049420"/>
                  <a:pt x="80474" y="3566799"/>
                  <a:pt x="0" y="3347968"/>
                </a:cubicBezTo>
                <a:cubicBezTo>
                  <a:pt x="-80474" y="3129137"/>
                  <a:pt x="28638" y="3132924"/>
                  <a:pt x="0" y="3022471"/>
                </a:cubicBezTo>
                <a:cubicBezTo>
                  <a:pt x="-28638" y="2912018"/>
                  <a:pt x="23680" y="2590766"/>
                  <a:pt x="0" y="2185479"/>
                </a:cubicBezTo>
                <a:cubicBezTo>
                  <a:pt x="-23680" y="1780192"/>
                  <a:pt x="8229" y="1849766"/>
                  <a:pt x="0" y="1732108"/>
                </a:cubicBezTo>
                <a:cubicBezTo>
                  <a:pt x="-8229" y="1614450"/>
                  <a:pt x="9110" y="1432568"/>
                  <a:pt x="0" y="1278738"/>
                </a:cubicBezTo>
                <a:cubicBezTo>
                  <a:pt x="-9110" y="1124908"/>
                  <a:pt x="18668" y="1150064"/>
                  <a:pt x="0" y="1081115"/>
                </a:cubicBezTo>
                <a:cubicBezTo>
                  <a:pt x="-18668" y="1012166"/>
                  <a:pt x="21267" y="892626"/>
                  <a:pt x="0" y="755618"/>
                </a:cubicBezTo>
                <a:cubicBezTo>
                  <a:pt x="-21267" y="618610"/>
                  <a:pt x="28979" y="196991"/>
                  <a:pt x="0" y="0"/>
                </a:cubicBezTo>
                <a:close/>
              </a:path>
            </a:pathLst>
          </a:custGeom>
          <a:noFill/>
          <a:ln>
            <a:solidFill>
              <a:srgbClr val="0D713D"/>
            </a:solidFill>
            <a:extLst>
              <a:ext uri="{C807C97D-BFC1-408E-A445-0C87EB9F89A2}">
                <ask:lineSketchStyleProps xmlns:ask="http://schemas.microsoft.com/office/drawing/2018/sketchyshapes" sd="183865785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D087AE-A110-097D-2F76-32FB297C88D7}"/>
              </a:ext>
            </a:extLst>
          </p:cNvPr>
          <p:cNvSpPr txBox="1"/>
          <p:nvPr/>
        </p:nvSpPr>
        <p:spPr>
          <a:xfrm>
            <a:off x="11199579" y="12246922"/>
            <a:ext cx="9797209" cy="1569660"/>
          </a:xfrm>
          <a:prstGeom prst="rect">
            <a:avLst/>
          </a:prstGeom>
          <a:noFill/>
        </p:spPr>
        <p:txBody>
          <a:bodyPr wrap="square">
            <a:spAutoFit/>
          </a:bodyPr>
          <a:lstStyle/>
          <a:p>
            <a:r>
              <a:rPr lang="en-CA" sz="4800" b="1" dirty="0">
                <a:latin typeface="Aptos Display" panose="020B0004020202020204" pitchFamily="34" charset="0"/>
              </a:rPr>
              <a:t>What else should we consider? Add a sticky note with your comments.</a:t>
            </a:r>
          </a:p>
        </p:txBody>
      </p:sp>
      <p:sp>
        <p:nvSpPr>
          <p:cNvPr id="10" name="TextBox 9">
            <a:extLst>
              <a:ext uri="{FF2B5EF4-FFF2-40B4-BE49-F238E27FC236}">
                <a16:creationId xmlns:a16="http://schemas.microsoft.com/office/drawing/2014/main" id="{A117C565-10B1-47D3-F513-190F0E7CBF20}"/>
              </a:ext>
            </a:extLst>
          </p:cNvPr>
          <p:cNvSpPr txBox="1"/>
          <p:nvPr/>
        </p:nvSpPr>
        <p:spPr>
          <a:xfrm>
            <a:off x="1173583" y="3308856"/>
            <a:ext cx="9778181" cy="1323439"/>
          </a:xfrm>
          <a:prstGeom prst="rect">
            <a:avLst/>
          </a:prstGeom>
          <a:noFill/>
        </p:spPr>
        <p:txBody>
          <a:bodyPr wrap="square" rtlCol="0">
            <a:spAutoFit/>
          </a:bodyPr>
          <a:lstStyle/>
          <a:p>
            <a:r>
              <a:rPr lang="en-US" sz="8000" b="1" dirty="0">
                <a:latin typeface="Open Sans" panose="020B0606030504020204" pitchFamily="34" charset="0"/>
                <a:ea typeface="Open Sans" panose="020B0606030504020204" pitchFamily="34" charset="0"/>
                <a:cs typeface="Open Sans" panose="020B0606030504020204" pitchFamily="34" charset="0"/>
              </a:rPr>
              <a:t>Rural Areas</a:t>
            </a:r>
          </a:p>
        </p:txBody>
      </p:sp>
      <p:sp>
        <p:nvSpPr>
          <p:cNvPr id="11" name="TextBox 10">
            <a:extLst>
              <a:ext uri="{FF2B5EF4-FFF2-40B4-BE49-F238E27FC236}">
                <a16:creationId xmlns:a16="http://schemas.microsoft.com/office/drawing/2014/main" id="{8260DC0A-253A-479D-A436-DD5948CBEFBA}"/>
              </a:ext>
            </a:extLst>
          </p:cNvPr>
          <p:cNvSpPr txBox="1"/>
          <p:nvPr/>
        </p:nvSpPr>
        <p:spPr>
          <a:xfrm>
            <a:off x="1173583" y="5165325"/>
            <a:ext cx="19378645" cy="5649880"/>
          </a:xfrm>
          <a:prstGeom prst="rect">
            <a:avLst/>
          </a:prstGeom>
          <a:noFill/>
        </p:spPr>
        <p:txBody>
          <a:bodyPr wrap="square" rtlCol="0">
            <a:spAutoFit/>
          </a:bodyPr>
          <a:lstStyle/>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The Rural designation will allow a uses that retain the natural landscape and rural character of these areas.</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Agricultural uses which exist in the Rural designation shall be prioritized and protected, to maintain their function.</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Non-agricultural uses would only be permitted with Council approval.</a:t>
            </a:r>
          </a:p>
          <a:p>
            <a:pPr marL="571500" indent="-571500">
              <a:lnSpc>
                <a:spcPct val="120000"/>
              </a:lnSpc>
              <a:spcAft>
                <a:spcPts val="4200"/>
              </a:spcAft>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Lot creation will be permitted only with adequate servicing.</a:t>
            </a:r>
          </a:p>
        </p:txBody>
      </p:sp>
      <p:pic>
        <p:nvPicPr>
          <p:cNvPr id="13" name="Picture 12" descr="A landscape with a field and houses&#10;&#10;AI-generated content may be incorrect.">
            <a:extLst>
              <a:ext uri="{FF2B5EF4-FFF2-40B4-BE49-F238E27FC236}">
                <a16:creationId xmlns:a16="http://schemas.microsoft.com/office/drawing/2014/main" id="{4334CBEA-313B-D95E-77F8-12344052469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6336974"/>
            <a:ext cx="21945600" cy="6608618"/>
          </a:xfrm>
          <a:prstGeom prst="rect">
            <a:avLst/>
          </a:prstGeom>
        </p:spPr>
      </p:pic>
      <p:sp>
        <p:nvSpPr>
          <p:cNvPr id="15" name="Rectangle: Rounded Corners 14">
            <a:extLst>
              <a:ext uri="{FF2B5EF4-FFF2-40B4-BE49-F238E27FC236}">
                <a16:creationId xmlns:a16="http://schemas.microsoft.com/office/drawing/2014/main" id="{D4750AA1-862E-9156-DCBE-B3E152D33B26}"/>
              </a:ext>
            </a:extLst>
          </p:cNvPr>
          <p:cNvSpPr/>
          <p:nvPr/>
        </p:nvSpPr>
        <p:spPr>
          <a:xfrm>
            <a:off x="2839002" y="-562749"/>
            <a:ext cx="16451888" cy="3338575"/>
          </a:xfrm>
          <a:prstGeom prst="roundRect">
            <a:avLst>
              <a:gd name="adj" fmla="val 27175"/>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bg1"/>
                </a:solidFill>
                <a:latin typeface="Proxima Nova"/>
              </a:rPr>
              <a:t>Key Policy Directions</a:t>
            </a:r>
          </a:p>
        </p:txBody>
      </p:sp>
      <p:sp>
        <p:nvSpPr>
          <p:cNvPr id="2" name="Rectangle 1">
            <a:extLst>
              <a:ext uri="{FF2B5EF4-FFF2-40B4-BE49-F238E27FC236}">
                <a16:creationId xmlns:a16="http://schemas.microsoft.com/office/drawing/2014/main" id="{ED3F1222-3E38-2533-FA4B-6D65A88C8BEF}"/>
              </a:ext>
            </a:extLst>
          </p:cNvPr>
          <p:cNvSpPr/>
          <p:nvPr/>
        </p:nvSpPr>
        <p:spPr>
          <a:xfrm>
            <a:off x="884033" y="12411821"/>
            <a:ext cx="9087282" cy="11033138"/>
          </a:xfrm>
          <a:prstGeom prst="rect">
            <a:avLst/>
          </a:prstGeom>
          <a:solidFill>
            <a:srgbClr val="D5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92D1A14F-8251-C3F1-754F-07EE68831FAC}"/>
              </a:ext>
            </a:extLst>
          </p:cNvPr>
          <p:cNvSpPr/>
          <p:nvPr/>
        </p:nvSpPr>
        <p:spPr>
          <a:xfrm>
            <a:off x="1516074" y="11853020"/>
            <a:ext cx="7823200" cy="1854200"/>
          </a:xfrm>
          <a:prstGeom prst="roundRect">
            <a:avLst>
              <a:gd name="adj" fmla="val 46804"/>
            </a:avLst>
          </a:prstGeom>
          <a:solidFill>
            <a:srgbClr val="399F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Proxima Nova"/>
              </a:rPr>
              <a:t>What’s New?</a:t>
            </a:r>
          </a:p>
          <a:p>
            <a:pPr algn="ctr"/>
            <a:r>
              <a:rPr lang="en-US" sz="4000" b="1" dirty="0">
                <a:solidFill>
                  <a:schemeClr val="bg1"/>
                </a:solidFill>
                <a:latin typeface="Proxima Nova"/>
              </a:rPr>
              <a:t>Key changes from Draft #1</a:t>
            </a:r>
          </a:p>
        </p:txBody>
      </p:sp>
      <p:sp>
        <p:nvSpPr>
          <p:cNvPr id="8" name="TextBox 7">
            <a:extLst>
              <a:ext uri="{FF2B5EF4-FFF2-40B4-BE49-F238E27FC236}">
                <a16:creationId xmlns:a16="http://schemas.microsoft.com/office/drawing/2014/main" id="{C1631B03-0037-7C74-1D48-44882FD957E6}"/>
              </a:ext>
            </a:extLst>
          </p:cNvPr>
          <p:cNvSpPr txBox="1"/>
          <p:nvPr/>
        </p:nvSpPr>
        <p:spPr>
          <a:xfrm>
            <a:off x="1381028" y="14396649"/>
            <a:ext cx="7823200" cy="8309070"/>
          </a:xfrm>
          <a:prstGeom prst="rect">
            <a:avLst/>
          </a:prstGeom>
          <a:noFill/>
        </p:spPr>
        <p:txBody>
          <a:bodyPr wrap="square" rtlCol="0">
            <a:spAutoFit/>
          </a:bodyPr>
          <a:lstStyle>
            <a:defPPr>
              <a:defRPr lang="en-US"/>
            </a:defPPr>
            <a:lvl1pPr marL="571500" indent="-571500">
              <a:lnSpc>
                <a:spcPct val="120000"/>
              </a:lnSpc>
              <a:spcAft>
                <a:spcPts val="4200"/>
              </a:spcAft>
              <a:buFont typeface="Arial" panose="020B0604020202020204" pitchFamily="34" charset="0"/>
              <a:buChar cha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dirty="0"/>
              <a:t>Guidance for non-agricultural uses.</a:t>
            </a:r>
          </a:p>
          <a:p>
            <a:r>
              <a:rPr lang="en-US" dirty="0"/>
              <a:t>Policies for new multiple lots (up to 3 new lots) added.</a:t>
            </a:r>
          </a:p>
          <a:p>
            <a:r>
              <a:rPr lang="en-US" dirty="0"/>
              <a:t>Clarification added relating to no new estate residential developments.</a:t>
            </a:r>
          </a:p>
          <a:p>
            <a:r>
              <a:rPr lang="en-US" dirty="0"/>
              <a:t>Reference to natural hazards added relating to where development is permitted.</a:t>
            </a:r>
          </a:p>
        </p:txBody>
      </p:sp>
    </p:spTree>
    <p:extLst>
      <p:ext uri="{BB962C8B-B14F-4D97-AF65-F5344CB8AC3E}">
        <p14:creationId xmlns:p14="http://schemas.microsoft.com/office/powerpoint/2010/main" val="2223627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23518</TotalTime>
  <Words>2391</Words>
  <Application>Microsoft Office PowerPoint</Application>
  <PresentationFormat>Custom</PresentationFormat>
  <Paragraphs>212</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 Display</vt:lpstr>
      <vt:lpstr>Arial</vt:lpstr>
      <vt:lpstr>Calibri</vt:lpstr>
      <vt:lpstr>Calibri Light</vt:lpstr>
      <vt:lpstr>Open Sans</vt:lpstr>
      <vt:lpstr>Proxima Nova</vt:lpstr>
      <vt:lpstr>Proxima Nova Black</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Dillon Consulting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project</dc:title>
  <dc:creator>Pharaon, Lina</dc:creator>
  <cp:lastModifiedBy>Jaffer, Zahra</cp:lastModifiedBy>
  <cp:revision>34</cp:revision>
  <dcterms:created xsi:type="dcterms:W3CDTF">2024-09-16T15:40:22Z</dcterms:created>
  <dcterms:modified xsi:type="dcterms:W3CDTF">2026-04-08T15:12:16Z</dcterms:modified>
</cp:coreProperties>
</file>