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9" r:id="rId1"/>
  </p:sldMasterIdLst>
  <p:notesMasterIdLst>
    <p:notesMasterId r:id="rId19"/>
  </p:notes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5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preet Sidhu" initials="JS" lastIdx="1" clrIdx="0">
    <p:extLst>
      <p:ext uri="{19B8F6BF-5375-455C-9EA6-DF929625EA0E}">
        <p15:presenceInfo xmlns:p15="http://schemas.microsoft.com/office/powerpoint/2012/main" userId="S::jsidhu@essatownship.on.ca::57f96cc0-bf29-4fd4-9378-c63548086c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9A6F01-87EA-4C98-9786-5E6EEC2C046F}" type="datetimeFigureOut">
              <a:rPr lang="en-CA" smtClean="0"/>
              <a:t>2021-04-14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80C708-463C-4033-B668-F5C59B390A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24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52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3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4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09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3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0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4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5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1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6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175E-C009-4508-A603-D10C7427C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615" y="2402380"/>
            <a:ext cx="10610370" cy="3056833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Public Meeting: </a:t>
            </a:r>
            <a:br>
              <a:rPr lang="en-US" sz="7200" dirty="0"/>
            </a:br>
            <a:r>
              <a:rPr lang="en-US" sz="7200" dirty="0"/>
              <a:t>Additional Residential Units</a:t>
            </a:r>
            <a:br>
              <a:rPr lang="en-US" sz="7200" dirty="0"/>
            </a:br>
            <a:br>
              <a:rPr lang="en-US" sz="7200" dirty="0"/>
            </a:br>
            <a:r>
              <a:rPr lang="en-US" sz="2800" dirty="0"/>
              <a:t>April 21, 2021</a:t>
            </a:r>
            <a:br>
              <a:rPr lang="en-US" sz="2800" dirty="0"/>
            </a:br>
            <a:r>
              <a:rPr lang="en-US" sz="2800" dirty="0"/>
              <a:t>Presented By: Aimee Powell </a:t>
            </a:r>
            <a:r>
              <a:rPr lang="en-US" sz="2800" dirty="0" err="1"/>
              <a:t>BURPl</a:t>
            </a:r>
            <a:r>
              <a:rPr lang="en-US" sz="2800" dirty="0"/>
              <a:t>., MPA, MCIP, RPP </a:t>
            </a:r>
            <a:br>
              <a:rPr lang="en-US" sz="2800" dirty="0"/>
            </a:br>
            <a:r>
              <a:rPr lang="en-US" sz="2800" dirty="0"/>
              <a:t>Manager of Planning and Development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05495-3E8B-4B4D-8C8F-AC5F9AB60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8947" y="3549609"/>
            <a:ext cx="8494115" cy="47811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 (zb2-2021 &amp;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opA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38-2021)</a:t>
            </a:r>
            <a:endParaRPr lang="en-CA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0ADE5-7FE5-45DC-AA91-8C0FD3ABB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965" y="4455620"/>
            <a:ext cx="1728020" cy="172802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5C084-9C17-46B4-B445-88F193E4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z="1800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A03CE1-8706-483E-8D5B-133B5BC0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732547"/>
            <a:ext cx="9391048" cy="460889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8000" spc="-5" dirty="0">
                <a:cs typeface="Arial"/>
              </a:rPr>
              <a:t>Draft Official Plan Polices : The</a:t>
            </a:r>
            <a:r>
              <a:rPr lang="en-US" sz="8000" spc="15" dirty="0">
                <a:cs typeface="Arial"/>
              </a:rPr>
              <a:t> </a:t>
            </a:r>
            <a:r>
              <a:rPr lang="en-US" sz="8000" spc="-5" dirty="0">
                <a:cs typeface="Arial"/>
              </a:rPr>
              <a:t>following</a:t>
            </a:r>
            <a:r>
              <a:rPr lang="en-US" sz="8000" spc="-35" dirty="0">
                <a:cs typeface="Arial"/>
              </a:rPr>
              <a:t> </a:t>
            </a:r>
            <a:r>
              <a:rPr lang="en-US" sz="8000" spc="-5" dirty="0">
                <a:cs typeface="Arial"/>
              </a:rPr>
              <a:t>criteria</a:t>
            </a:r>
            <a:r>
              <a:rPr lang="en-US" sz="8000" spc="-45" dirty="0">
                <a:cs typeface="Arial"/>
              </a:rPr>
              <a:t> </a:t>
            </a:r>
            <a:r>
              <a:rPr lang="en-US" sz="8000" dirty="0">
                <a:cs typeface="Arial"/>
              </a:rPr>
              <a:t>will</a:t>
            </a:r>
            <a:r>
              <a:rPr lang="en-US" sz="8000" spc="-50" dirty="0">
                <a:cs typeface="Arial"/>
              </a:rPr>
              <a:t> </a:t>
            </a:r>
            <a:r>
              <a:rPr lang="en-US" sz="8000" spc="-5" dirty="0">
                <a:cs typeface="Arial"/>
              </a:rPr>
              <a:t>be used</a:t>
            </a:r>
            <a:r>
              <a:rPr lang="en-US" sz="8000" spc="-10" dirty="0">
                <a:cs typeface="Arial"/>
              </a:rPr>
              <a:t> </a:t>
            </a:r>
            <a:r>
              <a:rPr lang="en-US" sz="8000" spc="-5" dirty="0">
                <a:cs typeface="Arial"/>
              </a:rPr>
              <a:t>as</a:t>
            </a:r>
            <a:r>
              <a:rPr lang="en-US" sz="8000" dirty="0">
                <a:cs typeface="Arial"/>
              </a:rPr>
              <a:t> the</a:t>
            </a:r>
            <a:r>
              <a:rPr lang="en-US" sz="8000" spc="-20" dirty="0">
                <a:cs typeface="Arial"/>
              </a:rPr>
              <a:t> </a:t>
            </a:r>
            <a:r>
              <a:rPr lang="en-US" sz="8000" dirty="0">
                <a:cs typeface="Arial"/>
              </a:rPr>
              <a:t>basis</a:t>
            </a:r>
            <a:r>
              <a:rPr lang="en-US" sz="8000" spc="-20" dirty="0">
                <a:cs typeface="Arial"/>
              </a:rPr>
              <a:t> </a:t>
            </a:r>
            <a:r>
              <a:rPr lang="en-US" sz="8000" dirty="0">
                <a:cs typeface="Arial"/>
              </a:rPr>
              <a:t>for</a:t>
            </a:r>
            <a:r>
              <a:rPr lang="en-US" sz="8000" spc="-15" dirty="0">
                <a:cs typeface="Arial"/>
              </a:rPr>
              <a:t> </a:t>
            </a:r>
            <a:br>
              <a:rPr lang="en-US" sz="8000" spc="-15" dirty="0">
                <a:cs typeface="Arial"/>
              </a:rPr>
            </a:br>
            <a:r>
              <a:rPr lang="en-US" sz="8000" dirty="0">
                <a:cs typeface="Arial"/>
              </a:rPr>
              <a:t>permitting</a:t>
            </a:r>
            <a:r>
              <a:rPr lang="en-US" sz="8000" spc="-45" dirty="0">
                <a:cs typeface="Arial"/>
              </a:rPr>
              <a:t> A</a:t>
            </a:r>
            <a:r>
              <a:rPr lang="en-US" sz="8000" dirty="0">
                <a:cs typeface="Arial"/>
              </a:rPr>
              <a:t>dditional</a:t>
            </a:r>
            <a:r>
              <a:rPr lang="en-US" sz="8000" spc="-40" dirty="0">
                <a:cs typeface="Arial"/>
              </a:rPr>
              <a:t> R</a:t>
            </a:r>
            <a:r>
              <a:rPr lang="en-US" sz="8000" dirty="0">
                <a:cs typeface="Arial"/>
              </a:rPr>
              <a:t>esidential</a:t>
            </a:r>
            <a:r>
              <a:rPr lang="en-US" sz="8000" spc="-40" dirty="0">
                <a:cs typeface="Arial"/>
              </a:rPr>
              <a:t> U</a:t>
            </a:r>
            <a:r>
              <a:rPr lang="en-US" sz="8000" dirty="0">
                <a:cs typeface="Arial"/>
              </a:rPr>
              <a:t>nits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4800" dirty="0">
                <a:effectLst/>
                <a:ea typeface="Calibri" panose="020F0502020204030204" pitchFamily="34" charset="0"/>
              </a:rPr>
              <a:t>That safe road access can be provided; 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4800" dirty="0">
                <a:effectLst/>
                <a:ea typeface="Calibri" panose="020F0502020204030204" pitchFamily="34" charset="0"/>
              </a:rPr>
              <a:t>The establishment of an Additional Residential Unit does not require the construction of an additional driveway access; </a:t>
            </a:r>
            <a:endParaRPr lang="en-CA" sz="4800" dirty="0"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4800" dirty="0">
                <a:effectLst/>
                <a:ea typeface="Calibri" panose="020F0502020204030204" pitchFamily="34" charset="0"/>
              </a:rPr>
              <a:t>Additional Residential Unit will be regulated by the provisions of the Implementing Zoning By-law; 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4800" dirty="0">
                <a:effectLst/>
                <a:ea typeface="Calibri" panose="020F0502020204030204" pitchFamily="34" charset="0"/>
              </a:rPr>
              <a:t>That any exterior alterations to the main residence, necessary to accommodate the Additional Residential Unit, are minimized to reduce visual impacts on the streetscape; </a:t>
            </a:r>
            <a:endParaRPr lang="en-CA" sz="4800" dirty="0"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800" dirty="0"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That the character of the primary residence be maintained; 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4800" dirty="0">
                <a:effectLst/>
                <a:ea typeface="Calibri" panose="020F0502020204030204" pitchFamily="34" charset="0"/>
              </a:rPr>
              <a:t>That sufficient amenity areas are offered for the Primary </a:t>
            </a:r>
            <a:r>
              <a:rPr lang="en-CA" sz="4800" dirty="0">
                <a:ea typeface="Calibri" panose="020F0502020204030204" pitchFamily="34" charset="0"/>
              </a:rPr>
              <a:t>D</a:t>
            </a:r>
            <a:r>
              <a:rPr lang="en-CA" sz="4800" dirty="0">
                <a:effectLst/>
                <a:ea typeface="Calibri" panose="020F0502020204030204" pitchFamily="34" charset="0"/>
              </a:rPr>
              <a:t>welling and Additional Residential Unit; 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4800" dirty="0">
                <a:effectLst/>
                <a:ea typeface="Calibri" panose="020F0502020204030204" pitchFamily="34" charset="0"/>
              </a:rPr>
              <a:t>The Additional Residential Unit meets the applicable Building Code, Fire Code and local property regulations;  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4800" dirty="0">
                <a:effectLst/>
                <a:ea typeface="Calibri" panose="020F0502020204030204" pitchFamily="34" charset="0"/>
              </a:rPr>
              <a:t> That a garden suite and Additional Residential Unit(s) cannot be permitted on the same lot;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4800" dirty="0">
                <a:effectLst/>
                <a:ea typeface="Calibri" panose="020F0502020204030204" pitchFamily="34" charset="0"/>
              </a:rPr>
              <a:t>The Additional Residential Unit will be established in accordance with the Minimum </a:t>
            </a:r>
            <a:r>
              <a:rPr lang="en-CA" sz="4800" dirty="0">
                <a:ea typeface="Calibri" panose="020F0502020204030204" pitchFamily="34" charset="0"/>
              </a:rPr>
              <a:t>D</a:t>
            </a:r>
            <a:r>
              <a:rPr lang="en-CA" sz="4800" dirty="0">
                <a:effectLst/>
                <a:ea typeface="Calibri" panose="020F0502020204030204" pitchFamily="34" charset="0"/>
              </a:rPr>
              <a:t>istance Separation Formulae;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4800" dirty="0">
                <a:effectLst/>
                <a:ea typeface="Calibri" panose="020F0502020204030204" pitchFamily="34" charset="0"/>
              </a:rPr>
              <a:t>That adequate off-street parking can be provided on site for both the main residence and Additional </a:t>
            </a:r>
            <a:r>
              <a:rPr lang="en-CA" sz="4800" dirty="0">
                <a:ea typeface="Calibri" panose="020F0502020204030204" pitchFamily="34" charset="0"/>
              </a:rPr>
              <a:t>R</a:t>
            </a:r>
            <a:r>
              <a:rPr lang="en-CA" sz="4800" dirty="0">
                <a:effectLst/>
                <a:ea typeface="Calibri" panose="020F0502020204030204" pitchFamily="34" charset="0"/>
              </a:rPr>
              <a:t>esidential Unit;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4800" dirty="0">
                <a:effectLst/>
                <a:ea typeface="Calibri" panose="020F0502020204030204" pitchFamily="34" charset="0"/>
              </a:rPr>
              <a:t>All applicable permits and or approvals are required to be obtained from the </a:t>
            </a:r>
            <a:r>
              <a:rPr lang="en-CA" sz="4800" dirty="0">
                <a:ea typeface="Calibri" panose="020F0502020204030204" pitchFamily="34" charset="0"/>
              </a:rPr>
              <a:t>C</a:t>
            </a:r>
            <a:r>
              <a:rPr lang="en-CA" sz="4800" dirty="0">
                <a:effectLst/>
                <a:ea typeface="Calibri" panose="020F0502020204030204" pitchFamily="34" charset="0"/>
              </a:rPr>
              <a:t>onservation </a:t>
            </a:r>
            <a:r>
              <a:rPr lang="en-CA" sz="4800" dirty="0">
                <a:ea typeface="Calibri" panose="020F0502020204030204" pitchFamily="34" charset="0"/>
              </a:rPr>
              <a:t>A</a:t>
            </a:r>
            <a:r>
              <a:rPr lang="en-CA" sz="4800" dirty="0">
                <a:effectLst/>
                <a:ea typeface="Calibri" panose="020F0502020204030204" pitchFamily="34" charset="0"/>
              </a:rPr>
              <a:t>uthority and any other agencies; and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800" dirty="0"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The Additional Residential Unit is not considered multi-residential use for the purposes of the Site Plan Control By-law </a:t>
            </a:r>
            <a:endParaRPr lang="en-CA" sz="4800" dirty="0">
              <a:effectLst/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3AFA0-85D4-49D7-93CD-D30D29A7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13" y="4513128"/>
            <a:ext cx="1731414" cy="1725318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CA5767DF-1869-4300-8718-FE1BAFAA86F8}"/>
              </a:ext>
            </a:extLst>
          </p:cNvPr>
          <p:cNvSpPr txBox="1">
            <a:spLocks/>
          </p:cNvSpPr>
          <p:nvPr/>
        </p:nvSpPr>
        <p:spPr>
          <a:xfrm>
            <a:off x="1249680" y="26352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Z2 – 2021 &amp; OPA38 – 2021</a:t>
            </a:r>
            <a:br>
              <a:rPr lang="en-US" dirty="0"/>
            </a:br>
            <a:r>
              <a:rPr lang="en-US" dirty="0"/>
              <a:t>(Additional Residential Units)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84BDE9-23F6-4E50-B611-B8A4099CB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11"/>
          <a:stretch/>
        </p:blipFill>
        <p:spPr>
          <a:xfrm>
            <a:off x="9266951" y="819412"/>
            <a:ext cx="2925049" cy="1276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AC8FCB-E9E5-41FE-9575-D64E6BFB8296}"/>
              </a:ext>
            </a:extLst>
          </p:cNvPr>
          <p:cNvSpPr txBox="1"/>
          <p:nvPr/>
        </p:nvSpPr>
        <p:spPr>
          <a:xfrm>
            <a:off x="10721340" y="1272921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 Dwelling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DFC2DD-52AE-4029-9EB2-F4F3BE533979}"/>
              </a:ext>
            </a:extLst>
          </p:cNvPr>
          <p:cNvSpPr txBox="1"/>
          <p:nvPr/>
        </p:nvSpPr>
        <p:spPr>
          <a:xfrm>
            <a:off x="9252646" y="819412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 ARU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8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B3DCF41-B9E5-4995-A9BB-27ABA2DCA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88" y="3990732"/>
            <a:ext cx="4926990" cy="234596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A03CE1-8706-483E-8D5B-133B5BC0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737360"/>
            <a:ext cx="8902126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pc="-5" dirty="0">
                <a:cs typeface="Arial"/>
              </a:rPr>
              <a:t>Draft Official Plan Policies : The</a:t>
            </a:r>
            <a:r>
              <a:rPr lang="en-US" spc="15" dirty="0">
                <a:cs typeface="Arial"/>
              </a:rPr>
              <a:t> </a:t>
            </a:r>
            <a:r>
              <a:rPr lang="en-US" spc="-5" dirty="0">
                <a:cs typeface="Arial"/>
              </a:rPr>
              <a:t>following</a:t>
            </a:r>
            <a:r>
              <a:rPr lang="en-US" spc="-35" dirty="0">
                <a:cs typeface="Arial"/>
              </a:rPr>
              <a:t> </a:t>
            </a:r>
            <a:r>
              <a:rPr lang="en-US" spc="-5" dirty="0">
                <a:cs typeface="Arial"/>
              </a:rPr>
              <a:t>criteria</a:t>
            </a:r>
            <a:r>
              <a:rPr lang="en-US" spc="-45" dirty="0">
                <a:cs typeface="Arial"/>
              </a:rPr>
              <a:t> </a:t>
            </a:r>
            <a:r>
              <a:rPr lang="en-US" dirty="0">
                <a:cs typeface="Arial"/>
              </a:rPr>
              <a:t>will</a:t>
            </a:r>
            <a:r>
              <a:rPr lang="en-US" spc="-50" dirty="0">
                <a:cs typeface="Arial"/>
              </a:rPr>
              <a:t> </a:t>
            </a:r>
            <a:r>
              <a:rPr lang="en-US" spc="-5" dirty="0">
                <a:cs typeface="Arial"/>
              </a:rPr>
              <a:t>be used</a:t>
            </a:r>
            <a:r>
              <a:rPr lang="en-US" spc="-10" dirty="0">
                <a:cs typeface="Arial"/>
              </a:rPr>
              <a:t> </a:t>
            </a:r>
            <a:r>
              <a:rPr lang="en-US" spc="-5" dirty="0">
                <a:cs typeface="Arial"/>
              </a:rPr>
              <a:t>as</a:t>
            </a:r>
            <a:r>
              <a:rPr lang="en-US" dirty="0">
                <a:cs typeface="Arial"/>
              </a:rPr>
              <a:t> the</a:t>
            </a:r>
            <a:r>
              <a:rPr lang="en-US" spc="-20" dirty="0">
                <a:cs typeface="Arial"/>
              </a:rPr>
              <a:t> </a:t>
            </a:r>
            <a:r>
              <a:rPr lang="en-US" dirty="0">
                <a:cs typeface="Arial"/>
              </a:rPr>
              <a:t>basis</a:t>
            </a:r>
            <a:r>
              <a:rPr lang="en-US" spc="-20" dirty="0">
                <a:cs typeface="Arial"/>
              </a:rPr>
              <a:t> </a:t>
            </a:r>
            <a:r>
              <a:rPr lang="en-US" dirty="0">
                <a:cs typeface="Arial"/>
              </a:rPr>
              <a:t>for</a:t>
            </a:r>
            <a:r>
              <a:rPr lang="en-US" spc="-15" dirty="0">
                <a:cs typeface="Arial"/>
              </a:rPr>
              <a:t> </a:t>
            </a:r>
            <a:r>
              <a:rPr lang="en-US" dirty="0">
                <a:cs typeface="Arial"/>
              </a:rPr>
              <a:t>permitting</a:t>
            </a:r>
            <a:r>
              <a:rPr lang="en-US" spc="-45" dirty="0">
                <a:cs typeface="Arial"/>
              </a:rPr>
              <a:t> A</a:t>
            </a:r>
            <a:r>
              <a:rPr lang="en-US" dirty="0">
                <a:cs typeface="Arial"/>
              </a:rPr>
              <a:t>dditional</a:t>
            </a:r>
            <a:r>
              <a:rPr lang="en-US" spc="-40" dirty="0">
                <a:cs typeface="Arial"/>
              </a:rPr>
              <a:t> R</a:t>
            </a:r>
            <a:r>
              <a:rPr lang="en-US" dirty="0">
                <a:cs typeface="Arial"/>
              </a:rPr>
              <a:t>esidential</a:t>
            </a:r>
            <a:r>
              <a:rPr lang="en-US" spc="-40" dirty="0">
                <a:cs typeface="Arial"/>
              </a:rPr>
              <a:t> U</a:t>
            </a:r>
            <a:r>
              <a:rPr lang="en-US" dirty="0">
                <a:cs typeface="Arial"/>
              </a:rPr>
              <a:t>nit within an accessory building/structure 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An Additional Residential Unit is prohibited from being severed from the property; 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The Additional Residential Unit is situated within the principal building cluster on the property; 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The establishment of an Additional Residential Unit does not require the construction of an additional driveway access; 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The Additional Residential Unit will be evidently secondary to the main residence on the property; and 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Minimum Distance Separation formula is complied with, where applicable. Local Municipalities may apply Site </a:t>
            </a:r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P</a:t>
            </a:r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lan </a:t>
            </a:r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C</a:t>
            </a:r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ontrol to Additional Residential Units in accessory buildings or structures.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3AFA0-85D4-49D7-93CD-D30D29A78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013" y="4513128"/>
            <a:ext cx="1731414" cy="1725318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1D198119-546B-4C7E-92B2-5B0BCD39572E}"/>
              </a:ext>
            </a:extLst>
          </p:cNvPr>
          <p:cNvSpPr txBox="1">
            <a:spLocks/>
          </p:cNvSpPr>
          <p:nvPr/>
        </p:nvSpPr>
        <p:spPr>
          <a:xfrm>
            <a:off x="1249680" y="26352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Z2 – 2021 &amp; OPA38 – 2021</a:t>
            </a:r>
            <a:br>
              <a:rPr lang="en-US" dirty="0"/>
            </a:br>
            <a:r>
              <a:rPr lang="en-US" dirty="0"/>
              <a:t>(Additional Residential Units)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971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13AFA0-85D4-49D7-93CD-D30D29A7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13" y="4513128"/>
            <a:ext cx="1731414" cy="17253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E35E0-82C0-403B-A1F3-D8020C96B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061960" cy="4023360"/>
          </a:xfrm>
        </p:spPr>
        <p:txBody>
          <a:bodyPr>
            <a:normAutofit/>
          </a:bodyPr>
          <a:lstStyle/>
          <a:p>
            <a:r>
              <a:rPr lang="en-US" dirty="0"/>
              <a:t>Draft Zoning By-law Provisions Definitions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CA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Additional Residential Unit” shall mean a separate and self-contained dwelling unit that is subordinate to the Primary Dwelling and located within the same building or within a detached accessory building/structure on the same lot as the Primary Dwelling. </a:t>
            </a:r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“Primary Dwelling” shall mean the main dwelling unit to which Additional </a:t>
            </a:r>
            <a:r>
              <a:rPr lang="en-CA" sz="1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CA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esidential </a:t>
            </a:r>
            <a:r>
              <a:rPr lang="en-CA" sz="14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CA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nits may be subordinate.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“Rowhouse” shall mean a consecutive series of similar residential units that shall share a maximum of two common walls with the adjacent units, situated on one lot.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99D0B90-D203-4B8B-AF3A-E67BB457759A}"/>
              </a:ext>
            </a:extLst>
          </p:cNvPr>
          <p:cNvSpPr txBox="1">
            <a:spLocks/>
          </p:cNvSpPr>
          <p:nvPr/>
        </p:nvSpPr>
        <p:spPr>
          <a:xfrm>
            <a:off x="1249680" y="26352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Z2 – 2021 &amp; OPA38 – 2021</a:t>
            </a:r>
            <a:br>
              <a:rPr lang="en-US" dirty="0"/>
            </a:br>
            <a:r>
              <a:rPr lang="en-US" dirty="0"/>
              <a:t>(Additional Residential Units)</a:t>
            </a:r>
            <a:endParaRPr lang="en-CA" dirty="0"/>
          </a:p>
        </p:txBody>
      </p:sp>
      <p:pic>
        <p:nvPicPr>
          <p:cNvPr id="8196" name="Picture 4" descr="Rowhouses Clip Art - Royalty Free - GoGraph">
            <a:extLst>
              <a:ext uri="{FF2B5EF4-FFF2-40B4-BE49-F238E27FC236}">
                <a16:creationId xmlns:a16="http://schemas.microsoft.com/office/drawing/2014/main" id="{1E0B264D-580F-44AD-B508-7CB5001D7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1"/>
          <a:stretch/>
        </p:blipFill>
        <p:spPr bwMode="auto">
          <a:xfrm>
            <a:off x="929640" y="4055745"/>
            <a:ext cx="2857500" cy="152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4B5DBB-7B97-4EF8-B0FC-36657717C4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11"/>
          <a:stretch/>
        </p:blipFill>
        <p:spPr>
          <a:xfrm>
            <a:off x="4931662" y="4144083"/>
            <a:ext cx="3953258" cy="17250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CF7766-17B7-4837-8C56-7F78B00665A8}"/>
              </a:ext>
            </a:extLst>
          </p:cNvPr>
          <p:cNvSpPr txBox="1"/>
          <p:nvPr/>
        </p:nvSpPr>
        <p:spPr>
          <a:xfrm>
            <a:off x="6805667" y="4891172"/>
            <a:ext cx="10092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 Dwelling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595645-9DBA-4B34-8399-219F737C7090}"/>
              </a:ext>
            </a:extLst>
          </p:cNvPr>
          <p:cNvSpPr txBox="1"/>
          <p:nvPr/>
        </p:nvSpPr>
        <p:spPr>
          <a:xfrm>
            <a:off x="4856913" y="4444587"/>
            <a:ext cx="1009260" cy="233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 ARU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4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A03CE1-8706-483E-8D5B-133B5BC0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902126" cy="4266308"/>
          </a:xfrm>
        </p:spPr>
        <p:txBody>
          <a:bodyPr>
            <a:normAutofit/>
          </a:bodyPr>
          <a:lstStyle/>
          <a:p>
            <a:r>
              <a:rPr lang="en-US" sz="2200" dirty="0"/>
              <a:t>Draft Zoning By-law Provisions for all Units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effectLst/>
                <a:ea typeface="Calibri" panose="020F0502020204030204" pitchFamily="34" charset="0"/>
              </a:rPr>
              <a:t>Additional Residential Unit(s) shall be permitted on lands zoned to permit a single-detached dwelling, semi-detached dwelling, or rowhouse and/or located within a detached accessory building/structure on the same lot as the Primary Dwelling.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effectLst/>
                <a:ea typeface="Calibri" panose="020F0502020204030204" pitchFamily="34" charset="0"/>
              </a:rPr>
              <a:t>A maximum of two Additional Residential Units shall be permitted on a lot, one within the same building as the Primary Dwelling and one located in a detached accessory building/structure to the Primary Dwelling. </a:t>
            </a:r>
            <a:endParaRPr lang="en-CA" sz="1200" dirty="0">
              <a:ea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effectLst/>
                <a:ea typeface="Calibri" panose="020F0502020204030204" pitchFamily="34" charset="0"/>
              </a:rPr>
              <a:t>Additional Residential Unit(s) shall not be permitted on properties that are accessed from a private street.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effectLst/>
                <a:ea typeface="Calibri" panose="020F0502020204030204" pitchFamily="34" charset="0"/>
              </a:rPr>
              <a:t>In accordance with the Off-Street Parking Requirements provided within this by-law, a minimum of one (1) parking space per Additional Residential Unit is required to </a:t>
            </a:r>
            <a:r>
              <a:rPr lang="en-C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 provided and maintained on site for the sole use of the occupant of an Additional Residential Unit and may include tandem parking spaces.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effectLst/>
                <a:ea typeface="Calibri" panose="020F0502020204030204" pitchFamily="34" charset="0"/>
              </a:rPr>
              <a:t>Additional Residential Unit(s) shall be appropriately serviced and shall comply with all applicable health and safety standards.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maximum floor area of an Additional Residential unit(s) shall be 50% of the gross floor area of the Primary </a:t>
            </a:r>
            <a:r>
              <a:rPr lang="en-CA" sz="12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C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welling*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effectLst/>
                <a:ea typeface="Calibri" panose="020F0502020204030204" pitchFamily="34" charset="0"/>
              </a:rPr>
              <a:t>Additional Residential Unit(s) shall only be permitted if adequate connection to both municipal water supply and municipal sanitary sewers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ea typeface="Calibri" panose="020F0502020204030204" pitchFamily="34" charset="0"/>
              </a:rPr>
              <a:t> D</a:t>
            </a:r>
            <a:r>
              <a:rPr lang="en-CA" sz="1200" dirty="0">
                <a:effectLst/>
                <a:ea typeface="Calibri" panose="020F0502020204030204" pitchFamily="34" charset="0"/>
              </a:rPr>
              <a:t>espite </a:t>
            </a:r>
            <a:r>
              <a:rPr lang="en-CA" sz="1200" dirty="0">
                <a:ea typeface="Calibri" panose="020F0502020204030204" pitchFamily="34" charset="0"/>
              </a:rPr>
              <a:t>the above </a:t>
            </a:r>
            <a:r>
              <a:rPr lang="en-CA" sz="1200" dirty="0">
                <a:effectLst/>
                <a:ea typeface="Calibri" panose="020F0502020204030204" pitchFamily="34" charset="0"/>
              </a:rPr>
              <a:t>Additional Residential Unit(s) may be permitted where municipal water supply and municipal sanitary sewer are unavailable, if </a:t>
            </a:r>
            <a:r>
              <a:rPr lang="en-CA" sz="1200" dirty="0">
                <a:ea typeface="Calibri" panose="020F0502020204030204" pitchFamily="34" charset="0"/>
              </a:rPr>
              <a:t>servicing can be demonstrated</a:t>
            </a:r>
            <a:r>
              <a:rPr lang="en-CA" sz="1200" dirty="0">
                <a:effectLst/>
                <a:ea typeface="Calibri" panose="020F0502020204030204" pitchFamily="34" charset="0"/>
              </a:rPr>
              <a:t> to the satisfaction of the Township </a:t>
            </a:r>
            <a:endParaRPr lang="en-C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3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3AFA0-85D4-49D7-93CD-D30D29A7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13" y="4513128"/>
            <a:ext cx="1731414" cy="1725318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420ED14A-E3FF-4588-BF59-E0256528B7C4}"/>
              </a:ext>
            </a:extLst>
          </p:cNvPr>
          <p:cNvSpPr txBox="1">
            <a:spLocks/>
          </p:cNvSpPr>
          <p:nvPr/>
        </p:nvSpPr>
        <p:spPr>
          <a:xfrm>
            <a:off x="1249680" y="26352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Z2 – 2021 &amp; OPA38 – 2021</a:t>
            </a:r>
            <a:br>
              <a:rPr lang="en-US" dirty="0"/>
            </a:br>
            <a:r>
              <a:rPr lang="en-US" dirty="0"/>
              <a:t>(Additional Residential Units)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8077E-4BF8-4B6C-9B25-C2CFB2994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11"/>
          <a:stretch/>
        </p:blipFill>
        <p:spPr>
          <a:xfrm>
            <a:off x="9266951" y="819412"/>
            <a:ext cx="2925049" cy="1276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88E29E-C435-4DFC-9B14-CF0490427D04}"/>
              </a:ext>
            </a:extLst>
          </p:cNvPr>
          <p:cNvSpPr txBox="1"/>
          <p:nvPr/>
        </p:nvSpPr>
        <p:spPr>
          <a:xfrm>
            <a:off x="10721340" y="1272921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 Dwelling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0A9C7F-6243-46FE-915C-6B158C021C4E}"/>
              </a:ext>
            </a:extLst>
          </p:cNvPr>
          <p:cNvSpPr txBox="1"/>
          <p:nvPr/>
        </p:nvSpPr>
        <p:spPr>
          <a:xfrm>
            <a:off x="9252646" y="819412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 ARU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55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A03CE1-8706-483E-8D5B-133B5BC0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902126" cy="3319824"/>
          </a:xfrm>
        </p:spPr>
        <p:txBody>
          <a:bodyPr>
            <a:normAutofit/>
          </a:bodyPr>
          <a:lstStyle/>
          <a:p>
            <a:r>
              <a:rPr lang="en-US" dirty="0"/>
              <a:t>Draft Zoning By-law Provisions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Additional Residential Unit(s) shall have separate sanitary and kitchen facilities from the Primary Dwelling.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Additional Residential Unit(s) shall not be permitted on a lot that is used for a Bed and Breakfast, Group Home, Private Home Tutor, Private Home Daycare, or Correctional use.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effectLst/>
                <a:ea typeface="Calibri" panose="020F0502020204030204" pitchFamily="34" charset="0"/>
              </a:rPr>
              <a:t>No Additional Residential Unit(s) shall be permitted within the flooding and erosion hazard limits of all watercourses.</a:t>
            </a:r>
            <a:endParaRPr lang="en-CA" sz="1200" dirty="0">
              <a:ea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effectLst/>
                <a:ea typeface="Calibri" panose="020F0502020204030204" pitchFamily="34" charset="0"/>
              </a:rPr>
              <a:t>Where any Primary </a:t>
            </a:r>
            <a:r>
              <a:rPr lang="en-CA" sz="1200" dirty="0">
                <a:ea typeface="Calibri" panose="020F0502020204030204" pitchFamily="34" charset="0"/>
              </a:rPr>
              <a:t>D</a:t>
            </a:r>
            <a:r>
              <a:rPr lang="en-CA" sz="1200" dirty="0">
                <a:effectLst/>
                <a:ea typeface="Calibri" panose="020F0502020204030204" pitchFamily="34" charset="0"/>
              </a:rPr>
              <a:t>welling contains an Additional Residential Unit(s) and is permitted to have a home occupation, the home occupation shall be permitted in only 1 (one) of the units.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effectLst/>
                <a:ea typeface="Calibri" panose="020F0502020204030204" pitchFamily="34" charset="0"/>
              </a:rPr>
              <a:t>The civic address of a lot containing an Additional Residential Unit(s) shall clearly indicate the existence of an Additional Residential Unit(s) by adding signage.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separate entrance shall be required for the Additional Residential Unit(s).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2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3AFA0-85D4-49D7-93CD-D30D29A7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13" y="4513128"/>
            <a:ext cx="1731414" cy="1725318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B60C9889-B353-4620-80C6-3F7097C8EFB0}"/>
              </a:ext>
            </a:extLst>
          </p:cNvPr>
          <p:cNvSpPr txBox="1">
            <a:spLocks/>
          </p:cNvSpPr>
          <p:nvPr/>
        </p:nvSpPr>
        <p:spPr>
          <a:xfrm>
            <a:off x="1249680" y="26352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Z2 – 2021 &amp; OPA38 – 2021</a:t>
            </a:r>
            <a:br>
              <a:rPr lang="en-US" dirty="0"/>
            </a:br>
            <a:r>
              <a:rPr lang="en-US" dirty="0"/>
              <a:t>(Additional Residential Units)</a:t>
            </a:r>
            <a:endParaRPr lang="en-CA" dirty="0"/>
          </a:p>
        </p:txBody>
      </p:sp>
      <p:pic>
        <p:nvPicPr>
          <p:cNvPr id="6146" name="Picture 2" descr="Additional Residential Units - Brant County">
            <a:extLst>
              <a:ext uri="{FF2B5EF4-FFF2-40B4-BE49-F238E27FC236}">
                <a16:creationId xmlns:a16="http://schemas.microsoft.com/office/drawing/2014/main" id="{6F9AC4BB-6ECC-45D3-A0E0-E0606A6B9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94" y="5165558"/>
            <a:ext cx="5772443" cy="100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458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A03CE1-8706-483E-8D5B-133B5BC0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9131733" cy="4392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Draft Zoning By-law Provisions within a Primary Dwelling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Separate entrance required on rear or side of the Primary Dwelling, OR from an existing entrance</a:t>
            </a:r>
            <a:endParaRPr lang="en-CA" sz="1300" dirty="0">
              <a:effectLst/>
              <a:ea typeface="Calibri" panose="020F050202020403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200" dirty="0"/>
              <a:t>Draft Zoning By-law Provisions within an Accessory Building/Structure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300" dirty="0">
                <a:effectLst/>
                <a:ea typeface="Calibri" panose="020F0502020204030204" pitchFamily="34" charset="0"/>
              </a:rPr>
              <a:t>The Additional Residential Unit within a detached </a:t>
            </a:r>
            <a:r>
              <a:rPr lang="en-CA" sz="1300" dirty="0">
                <a:ea typeface="Calibri" panose="020F0502020204030204" pitchFamily="34" charset="0"/>
              </a:rPr>
              <a:t>a</a:t>
            </a:r>
            <a:r>
              <a:rPr lang="en-CA" sz="1300" dirty="0">
                <a:effectLst/>
                <a:ea typeface="Calibri" panose="020F0502020204030204" pitchFamily="34" charset="0"/>
              </a:rPr>
              <a:t>ccessory </a:t>
            </a:r>
            <a:r>
              <a:rPr lang="en-CA" sz="1300" dirty="0">
                <a:ea typeface="Calibri" panose="020F0502020204030204" pitchFamily="34" charset="0"/>
              </a:rPr>
              <a:t>b</a:t>
            </a:r>
            <a:r>
              <a:rPr lang="en-CA" sz="1300" dirty="0">
                <a:effectLst/>
                <a:ea typeface="Calibri" panose="020F0502020204030204" pitchFamily="34" charset="0"/>
              </a:rPr>
              <a:t>uilding/structure shall not exceed the maximum permitted accessory building/structure floor area for the applicable zone. </a:t>
            </a:r>
            <a:endParaRPr lang="en-US" sz="1300" dirty="0">
              <a:effectLst/>
              <a:ea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300" dirty="0">
                <a:effectLst/>
                <a:ea typeface="Calibri" panose="020F0502020204030204" pitchFamily="34" charset="0"/>
              </a:rPr>
              <a:t>The maximum building </a:t>
            </a:r>
            <a:r>
              <a:rPr lang="en-CA" sz="1300" dirty="0">
                <a:ea typeface="Calibri" panose="020F0502020204030204" pitchFamily="34" charset="0"/>
              </a:rPr>
              <a:t>h</a:t>
            </a:r>
            <a:r>
              <a:rPr lang="en-CA" sz="1300" dirty="0">
                <a:effectLst/>
                <a:ea typeface="Calibri" panose="020F0502020204030204" pitchFamily="34" charset="0"/>
              </a:rPr>
              <a:t>eight of an Additional Residential Unit contained within a detached </a:t>
            </a:r>
            <a:r>
              <a:rPr lang="en-CA" sz="1300" dirty="0">
                <a:ea typeface="Calibri" panose="020F0502020204030204" pitchFamily="34" charset="0"/>
              </a:rPr>
              <a:t>a</a:t>
            </a:r>
            <a:r>
              <a:rPr lang="en-CA" sz="1300" dirty="0">
                <a:effectLst/>
                <a:ea typeface="Calibri" panose="020F0502020204030204" pitchFamily="34" charset="0"/>
              </a:rPr>
              <a:t>ccessory </a:t>
            </a:r>
            <a:r>
              <a:rPr lang="en-CA" sz="1300" dirty="0">
                <a:ea typeface="Calibri" panose="020F0502020204030204" pitchFamily="34" charset="0"/>
              </a:rPr>
              <a:t>b</a:t>
            </a:r>
            <a:r>
              <a:rPr lang="en-CA" sz="1300" dirty="0">
                <a:effectLst/>
                <a:ea typeface="Calibri" panose="020F0502020204030204" pitchFamily="34" charset="0"/>
              </a:rPr>
              <a:t>uilding/structure is two (2) storeys and shall not exceed the height of Primary Dwelling.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applicable setbacks for the </a:t>
            </a:r>
            <a:r>
              <a:rPr lang="en-CA" sz="1300" dirty="0">
                <a:effectLst/>
                <a:ea typeface="Calibri" panose="020F0502020204030204" pitchFamily="34" charset="0"/>
              </a:rPr>
              <a:t>detached </a:t>
            </a:r>
            <a:r>
              <a:rPr lang="en-CA" sz="1300" dirty="0">
                <a:ea typeface="Calibri" panose="020F0502020204030204" pitchFamily="34" charset="0"/>
              </a:rPr>
              <a:t>a</a:t>
            </a:r>
            <a:r>
              <a:rPr lang="en-CA" sz="1300" dirty="0">
                <a:effectLst/>
                <a:ea typeface="Calibri" panose="020F0502020204030204" pitchFamily="34" charset="0"/>
              </a:rPr>
              <a:t>ccessory </a:t>
            </a:r>
            <a:r>
              <a:rPr lang="en-CA" sz="1300" dirty="0">
                <a:ea typeface="Calibri" panose="020F0502020204030204" pitchFamily="34" charset="0"/>
              </a:rPr>
              <a:t>b</a:t>
            </a:r>
            <a:r>
              <a:rPr lang="en-CA" sz="1300" dirty="0">
                <a:effectLst/>
                <a:ea typeface="Calibri" panose="020F0502020204030204" pitchFamily="34" charset="0"/>
              </a:rPr>
              <a:t>uilding/structure </a:t>
            </a:r>
            <a:r>
              <a:rPr lang="en-CA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within the applicable zone applies to an Additional Residential Unit on a residential use.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 Additional Residential Unit in a </a:t>
            </a:r>
            <a:r>
              <a:rPr lang="en-CA" sz="1300" dirty="0">
                <a:effectLst/>
                <a:ea typeface="Calibri" panose="020F0502020204030204" pitchFamily="34" charset="0"/>
              </a:rPr>
              <a:t>detached </a:t>
            </a:r>
            <a:r>
              <a:rPr lang="en-CA" sz="1300" dirty="0">
                <a:ea typeface="Calibri" panose="020F0502020204030204" pitchFamily="34" charset="0"/>
              </a:rPr>
              <a:t>a</a:t>
            </a:r>
            <a:r>
              <a:rPr lang="en-CA" sz="1300" dirty="0">
                <a:effectLst/>
                <a:ea typeface="Calibri" panose="020F0502020204030204" pitchFamily="34" charset="0"/>
              </a:rPr>
              <a:t>ccessory </a:t>
            </a:r>
            <a:r>
              <a:rPr lang="en-CA" sz="1300" dirty="0">
                <a:ea typeface="Calibri" panose="020F0502020204030204" pitchFamily="34" charset="0"/>
              </a:rPr>
              <a:t>b</a:t>
            </a:r>
            <a:r>
              <a:rPr lang="en-CA" sz="1300" dirty="0">
                <a:effectLst/>
                <a:ea typeface="Calibri" panose="020F0502020204030204" pitchFamily="34" charset="0"/>
              </a:rPr>
              <a:t>uilding/structure </a:t>
            </a:r>
            <a:r>
              <a:rPr lang="en-CA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may occupy a yard other than a front yard or required exterior side </a:t>
            </a:r>
            <a:r>
              <a:rPr lang="en-CA" sz="1300" dirty="0"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CA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ard.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300" dirty="0">
                <a:effectLst/>
                <a:ea typeface="Calibri" panose="020F0502020204030204" pitchFamily="34" charset="0"/>
              </a:rPr>
              <a:t>A minimum of 3 metres shall be provided between the Additional Residential Dwelling Unit in a detached </a:t>
            </a:r>
            <a:r>
              <a:rPr lang="en-CA" sz="1300" dirty="0">
                <a:ea typeface="Calibri" panose="020F0502020204030204" pitchFamily="34" charset="0"/>
              </a:rPr>
              <a:t>a</a:t>
            </a:r>
            <a:r>
              <a:rPr lang="en-CA" sz="1300" dirty="0">
                <a:effectLst/>
                <a:ea typeface="Calibri" panose="020F0502020204030204" pitchFamily="34" charset="0"/>
              </a:rPr>
              <a:t>ccessory </a:t>
            </a:r>
            <a:r>
              <a:rPr lang="en-CA" sz="1300" dirty="0">
                <a:ea typeface="Calibri" panose="020F0502020204030204" pitchFamily="34" charset="0"/>
              </a:rPr>
              <a:t>b</a:t>
            </a:r>
            <a:r>
              <a:rPr lang="en-CA" sz="1300" dirty="0">
                <a:effectLst/>
                <a:ea typeface="Calibri" panose="020F0502020204030204" pitchFamily="34" charset="0"/>
              </a:rPr>
              <a:t>uilding/structure on the same Lot and any other structure permitted on the lot.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300" dirty="0">
                <a:effectLst/>
                <a:ea typeface="Calibri" panose="020F0502020204030204" pitchFamily="34" charset="0"/>
              </a:rPr>
              <a:t>All other provisions of the respective zones are complied with. </a:t>
            </a:r>
            <a:endParaRPr lang="en-CA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3AFA0-85D4-49D7-93CD-D30D29A7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13" y="4513128"/>
            <a:ext cx="1731414" cy="1725318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401501AB-6706-411E-9B62-D9591D9838EE}"/>
              </a:ext>
            </a:extLst>
          </p:cNvPr>
          <p:cNvSpPr txBox="1">
            <a:spLocks/>
          </p:cNvSpPr>
          <p:nvPr/>
        </p:nvSpPr>
        <p:spPr>
          <a:xfrm>
            <a:off x="1249680" y="26352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Z2 – 2021 &amp; OPA38 – 2021</a:t>
            </a:r>
            <a:br>
              <a:rPr lang="en-US" dirty="0"/>
            </a:br>
            <a:r>
              <a:rPr lang="en-US" dirty="0"/>
              <a:t>(Additional Residential Units)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AA7EEF-BD42-46F1-ACA5-014C4FE88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11"/>
          <a:stretch/>
        </p:blipFill>
        <p:spPr>
          <a:xfrm>
            <a:off x="9266951" y="819412"/>
            <a:ext cx="2925049" cy="1276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CD31E5-4D3D-4E05-B861-E1481561183A}"/>
              </a:ext>
            </a:extLst>
          </p:cNvPr>
          <p:cNvSpPr txBox="1"/>
          <p:nvPr/>
        </p:nvSpPr>
        <p:spPr>
          <a:xfrm>
            <a:off x="10721340" y="1272921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 Dwelling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F8BDB0-02F8-4DCE-B4B3-351C2507E4DD}"/>
              </a:ext>
            </a:extLst>
          </p:cNvPr>
          <p:cNvSpPr txBox="1"/>
          <p:nvPr/>
        </p:nvSpPr>
        <p:spPr>
          <a:xfrm>
            <a:off x="9252646" y="819412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 ARU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10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D96E1C-76D3-46BF-9981-378A9EBC6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11"/>
          <a:stretch/>
        </p:blipFill>
        <p:spPr>
          <a:xfrm>
            <a:off x="9266951" y="819412"/>
            <a:ext cx="2925049" cy="1276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1FB3D9-5F7F-4CFA-8FB9-69333A59E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0"/>
          <a:stretch/>
        </p:blipFill>
        <p:spPr>
          <a:xfrm>
            <a:off x="6414925" y="1996580"/>
            <a:ext cx="4933701" cy="41508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21931-EA36-4868-A146-5F03109DF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112" y="2323906"/>
            <a:ext cx="5124699" cy="2382317"/>
          </a:xfrm>
        </p:spPr>
        <p:txBody>
          <a:bodyPr>
            <a:normAutofit/>
          </a:bodyPr>
          <a:lstStyle/>
          <a:p>
            <a:r>
              <a:rPr lang="en-US" dirty="0"/>
              <a:t>Registering your Additional Residential Units: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Make the unit legal through inspection, approval and registration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Registration Fee =$150.00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Re-inspection Fee=$75.00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CA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0F0CFE-9553-4699-9060-B016378101EA}"/>
              </a:ext>
            </a:extLst>
          </p:cNvPr>
          <p:cNvSpPr txBox="1">
            <a:spLocks/>
          </p:cNvSpPr>
          <p:nvPr/>
        </p:nvSpPr>
        <p:spPr>
          <a:xfrm>
            <a:off x="1249680" y="26352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Z2 – 2021 &amp; OPA38 – 2021</a:t>
            </a:r>
            <a:br>
              <a:rPr lang="en-US" dirty="0"/>
            </a:br>
            <a:r>
              <a:rPr lang="en-US" dirty="0"/>
              <a:t>(Additional Residential Units)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EA0233-E8F2-4B5E-BF23-ECD5E4D6AB81}"/>
              </a:ext>
            </a:extLst>
          </p:cNvPr>
          <p:cNvSpPr txBox="1"/>
          <p:nvPr/>
        </p:nvSpPr>
        <p:spPr>
          <a:xfrm>
            <a:off x="10721340" y="1272921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 Dwelling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E93B9-FBFC-4AB4-B7B7-23F2C0A54A8A}"/>
              </a:ext>
            </a:extLst>
          </p:cNvPr>
          <p:cNvSpPr txBox="1"/>
          <p:nvPr/>
        </p:nvSpPr>
        <p:spPr>
          <a:xfrm>
            <a:off x="9252646" y="819412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 ARU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8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A03CE1-8706-483E-8D5B-133B5BC0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902126" cy="4023360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US" sz="3200" dirty="0"/>
              <a:t>Questions/Comments?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400" dirty="0"/>
              <a:t>Next Steps…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Gather feedback on draft policies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Potential Policy revisions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Future Recommendation Report to Council by July 2021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County OPA Fall 2021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Zoning By-Law approval Fall 2021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3AFA0-85D4-49D7-93CD-D30D29A7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13" y="4513128"/>
            <a:ext cx="1731414" cy="1725318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20D78DCE-70CB-402B-A46B-BF15E697FE6F}"/>
              </a:ext>
            </a:extLst>
          </p:cNvPr>
          <p:cNvSpPr txBox="1">
            <a:spLocks/>
          </p:cNvSpPr>
          <p:nvPr/>
        </p:nvSpPr>
        <p:spPr>
          <a:xfrm>
            <a:off x="1249680" y="26352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Z2 – 2021 &amp; OPA38 – 2021</a:t>
            </a:r>
            <a:br>
              <a:rPr lang="en-US" dirty="0"/>
            </a:br>
            <a:r>
              <a:rPr lang="en-US" dirty="0"/>
              <a:t>(Additional Residential Units)</a:t>
            </a:r>
            <a:endParaRPr lang="en-C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2AB98C-931C-4B01-9ECF-3F8B9915A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11"/>
          <a:stretch/>
        </p:blipFill>
        <p:spPr>
          <a:xfrm>
            <a:off x="9266951" y="819412"/>
            <a:ext cx="2925049" cy="12763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F85E59-057E-4ABF-9E31-6875C6D2D5AB}"/>
              </a:ext>
            </a:extLst>
          </p:cNvPr>
          <p:cNvSpPr txBox="1"/>
          <p:nvPr/>
        </p:nvSpPr>
        <p:spPr>
          <a:xfrm>
            <a:off x="10721340" y="1272921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 Dwelling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65A793-394B-423A-B0DA-41B27CEB2993}"/>
              </a:ext>
            </a:extLst>
          </p:cNvPr>
          <p:cNvSpPr txBox="1"/>
          <p:nvPr/>
        </p:nvSpPr>
        <p:spPr>
          <a:xfrm>
            <a:off x="9252646" y="819412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 ARU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4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9F56CB-2596-42B5-9D9D-77568156D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A03CE1-8706-483E-8D5B-133B5BC0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641080" cy="40233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 January 2020 – Staff made the request of Council to create a proposed ARU program and the accompanying Official Plan Amendment and Zoning By-law Amendment</a:t>
            </a:r>
            <a:br>
              <a:rPr lang="en-US" dirty="0"/>
            </a:br>
            <a:endParaRPr lang="en-US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January 2020 to February 2021 – Staff drafted Official Plan and Zoning By-law Amendments for Additional Residential Units to receive further input from Council, the Public, Township Departments and applicable agencies/authorities.</a:t>
            </a:r>
            <a:br>
              <a:rPr lang="en-US" dirty="0"/>
            </a:br>
            <a:endParaRPr lang="en-US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March 2021 – Staff requested for Council to authorize Staff to proceed to a Public Meeting to present the Draft Official Plan Amendment and Zoning By-Law Amendment to implement Additional Residential Units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3AFA0-85D4-49D7-93CD-D30D29A7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13" y="4513128"/>
            <a:ext cx="1731414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3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BF7E8721-2FB6-41D8-8849-BBFD0B41BEF2}"/>
              </a:ext>
            </a:extLst>
          </p:cNvPr>
          <p:cNvSpPr/>
          <p:nvPr/>
        </p:nvSpPr>
        <p:spPr>
          <a:xfrm>
            <a:off x="495120" y="1120866"/>
            <a:ext cx="645376" cy="668531"/>
          </a:xfrm>
          <a:custGeom>
            <a:avLst/>
            <a:gdLst/>
            <a:ahLst/>
            <a:cxnLst/>
            <a:rect l="l" t="t" r="r" b="b"/>
            <a:pathLst>
              <a:path w="588644" h="843280">
                <a:moveTo>
                  <a:pt x="0" y="0"/>
                </a:moveTo>
                <a:lnTo>
                  <a:pt x="0" y="548640"/>
                </a:lnTo>
                <a:lnTo>
                  <a:pt x="294132" y="842772"/>
                </a:lnTo>
                <a:lnTo>
                  <a:pt x="588264" y="548640"/>
                </a:lnTo>
                <a:lnTo>
                  <a:pt x="588264" y="294132"/>
                </a:lnTo>
                <a:lnTo>
                  <a:pt x="294132" y="294132"/>
                </a:lnTo>
                <a:lnTo>
                  <a:pt x="0" y="0"/>
                </a:lnTo>
                <a:close/>
              </a:path>
              <a:path w="588644" h="843280">
                <a:moveTo>
                  <a:pt x="588264" y="0"/>
                </a:moveTo>
                <a:lnTo>
                  <a:pt x="294132" y="294132"/>
                </a:lnTo>
                <a:lnTo>
                  <a:pt x="588264" y="294132"/>
                </a:lnTo>
                <a:lnTo>
                  <a:pt x="588264" y="0"/>
                </a:lnTo>
                <a:close/>
              </a:path>
            </a:pathLst>
          </a:custGeom>
          <a:solidFill>
            <a:srgbClr val="005B9E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7AFC217-06EA-4287-AA07-9FB41B37BA4A}"/>
              </a:ext>
            </a:extLst>
          </p:cNvPr>
          <p:cNvSpPr txBox="1"/>
          <p:nvPr/>
        </p:nvSpPr>
        <p:spPr>
          <a:xfrm>
            <a:off x="653193" y="1303113"/>
            <a:ext cx="465025" cy="3821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 marR="5080" indent="-3175">
              <a:lnSpc>
                <a:spcPct val="120000"/>
              </a:lnSpc>
              <a:spcBef>
                <a:spcPts val="95"/>
              </a:spcBef>
            </a:pPr>
            <a:r>
              <a:rPr lang="en-US" sz="1050" dirty="0">
                <a:solidFill>
                  <a:srgbClr val="FFFFFF"/>
                </a:solidFill>
                <a:latin typeface="Arial"/>
                <a:cs typeface="Arial"/>
              </a:rPr>
              <a:t>Jan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.  2020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539DD10B-A069-46DA-B1FF-A73D9AB0243E}"/>
              </a:ext>
            </a:extLst>
          </p:cNvPr>
          <p:cNvSpPr/>
          <p:nvPr/>
        </p:nvSpPr>
        <p:spPr>
          <a:xfrm>
            <a:off x="1136253" y="1125612"/>
            <a:ext cx="7369571" cy="413572"/>
          </a:xfrm>
          <a:custGeom>
            <a:avLst/>
            <a:gdLst/>
            <a:ahLst/>
            <a:cxnLst/>
            <a:rect l="l" t="t" r="r" b="b"/>
            <a:pathLst>
              <a:path w="4913630" h="548640">
                <a:moveTo>
                  <a:pt x="4913376" y="91439"/>
                </a:moveTo>
                <a:lnTo>
                  <a:pt x="4913376" y="457187"/>
                </a:lnTo>
                <a:lnTo>
                  <a:pt x="4906189" y="492784"/>
                </a:lnTo>
                <a:lnTo>
                  <a:pt x="4886591" y="521854"/>
                </a:lnTo>
                <a:lnTo>
                  <a:pt x="4857526" y="541453"/>
                </a:lnTo>
                <a:lnTo>
                  <a:pt x="4821936" y="548639"/>
                </a:lnTo>
                <a:lnTo>
                  <a:pt x="0" y="548639"/>
                </a:lnTo>
                <a:lnTo>
                  <a:pt x="0" y="0"/>
                </a:lnTo>
                <a:lnTo>
                  <a:pt x="4821936" y="0"/>
                </a:lnTo>
                <a:lnTo>
                  <a:pt x="4857526" y="7184"/>
                </a:lnTo>
                <a:lnTo>
                  <a:pt x="4886591" y="26779"/>
                </a:lnTo>
                <a:lnTo>
                  <a:pt x="4906189" y="55844"/>
                </a:lnTo>
                <a:lnTo>
                  <a:pt x="4913376" y="91439"/>
                </a:lnTo>
                <a:close/>
              </a:path>
            </a:pathLst>
          </a:custGeom>
          <a:ln w="12700">
            <a:solidFill>
              <a:srgbClr val="005B9E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400E4A1-C319-46BD-83B3-8B75DD54D3D8}"/>
              </a:ext>
            </a:extLst>
          </p:cNvPr>
          <p:cNvSpPr txBox="1"/>
          <p:nvPr/>
        </p:nvSpPr>
        <p:spPr>
          <a:xfrm>
            <a:off x="1385176" y="1136443"/>
            <a:ext cx="6973568" cy="40523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70485" marR="5080" indent="-58419" algn="just">
              <a:spcBef>
                <a:spcPts val="280"/>
              </a:spcBef>
              <a:buSzPct val="90476"/>
              <a:buChar char="•"/>
              <a:tabLst>
                <a:tab pos="71120" algn="l"/>
              </a:tabLst>
            </a:pPr>
            <a:r>
              <a:rPr sz="1200" dirty="0">
                <a:latin typeface="Arial"/>
                <a:cs typeface="Arial"/>
              </a:rPr>
              <a:t>Staff recommendation report </a:t>
            </a:r>
            <a:r>
              <a:rPr sz="1200" spc="-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initiate </a:t>
            </a:r>
            <a:r>
              <a:rPr sz="1200" spc="-5" dirty="0">
                <a:latin typeface="Arial"/>
                <a:cs typeface="Arial"/>
              </a:rPr>
              <a:t>the</a:t>
            </a:r>
            <a:r>
              <a:rPr lang="en-US"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process </a:t>
            </a:r>
            <a:r>
              <a:rPr sz="1200" spc="-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permit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lang="en-US" sz="1200" spc="-12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dditional </a:t>
            </a:r>
            <a:r>
              <a:rPr lang="en-US" sz="1200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esidential </a:t>
            </a:r>
            <a:r>
              <a:rPr lang="en-US" sz="1200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nits through </a:t>
            </a:r>
            <a:r>
              <a:rPr lang="en-US" sz="1200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municipally led Official Plan Amendment and Zoning By-law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Amendment.</a:t>
            </a: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52FBCCD2-F77B-4337-BA2E-E9A6EC8F891C}"/>
              </a:ext>
            </a:extLst>
          </p:cNvPr>
          <p:cNvSpPr/>
          <p:nvPr/>
        </p:nvSpPr>
        <p:spPr>
          <a:xfrm>
            <a:off x="495120" y="1787524"/>
            <a:ext cx="689931" cy="694847"/>
          </a:xfrm>
          <a:custGeom>
            <a:avLst/>
            <a:gdLst/>
            <a:ahLst/>
            <a:cxnLst/>
            <a:rect l="l" t="t" r="r" b="b"/>
            <a:pathLst>
              <a:path w="588644" h="841375">
                <a:moveTo>
                  <a:pt x="0" y="0"/>
                </a:moveTo>
                <a:lnTo>
                  <a:pt x="0" y="547116"/>
                </a:lnTo>
                <a:lnTo>
                  <a:pt x="294132" y="841247"/>
                </a:lnTo>
                <a:lnTo>
                  <a:pt x="588264" y="547116"/>
                </a:lnTo>
                <a:lnTo>
                  <a:pt x="588264" y="294132"/>
                </a:lnTo>
                <a:lnTo>
                  <a:pt x="294132" y="294132"/>
                </a:lnTo>
                <a:lnTo>
                  <a:pt x="0" y="0"/>
                </a:lnTo>
                <a:close/>
              </a:path>
              <a:path w="588644" h="841375">
                <a:moveTo>
                  <a:pt x="588264" y="0"/>
                </a:moveTo>
                <a:lnTo>
                  <a:pt x="294132" y="294132"/>
                </a:lnTo>
                <a:lnTo>
                  <a:pt x="588264" y="294132"/>
                </a:lnTo>
                <a:lnTo>
                  <a:pt x="588264" y="0"/>
                </a:lnTo>
                <a:close/>
              </a:path>
            </a:pathLst>
          </a:custGeom>
          <a:solidFill>
            <a:srgbClr val="066DB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BACD6905-BEFB-4B5C-A8A5-EE71630499D3}"/>
              </a:ext>
            </a:extLst>
          </p:cNvPr>
          <p:cNvSpPr txBox="1"/>
          <p:nvPr/>
        </p:nvSpPr>
        <p:spPr>
          <a:xfrm>
            <a:off x="684081" y="2038403"/>
            <a:ext cx="477556" cy="28982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9685" marR="5080" indent="-7620">
              <a:lnSpc>
                <a:spcPts val="1040"/>
              </a:lnSpc>
              <a:spcBef>
                <a:spcPts val="260"/>
              </a:spcBef>
            </a:pPr>
            <a:r>
              <a:rPr lang="en-US" sz="1050" spc="-10" dirty="0">
                <a:solidFill>
                  <a:srgbClr val="FFFFFF"/>
                </a:solidFill>
                <a:latin typeface="Arial"/>
                <a:cs typeface="Arial"/>
              </a:rPr>
              <a:t>Mar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en-US" sz="105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BBA74A4E-E92C-4742-A7EA-19D526E1A04F}"/>
              </a:ext>
            </a:extLst>
          </p:cNvPr>
          <p:cNvSpPr/>
          <p:nvPr/>
        </p:nvSpPr>
        <p:spPr>
          <a:xfrm>
            <a:off x="1184264" y="1787578"/>
            <a:ext cx="7321560" cy="444721"/>
          </a:xfrm>
          <a:custGeom>
            <a:avLst/>
            <a:gdLst/>
            <a:ahLst/>
            <a:cxnLst/>
            <a:rect l="l" t="t" r="r" b="b"/>
            <a:pathLst>
              <a:path w="4913630" h="547369">
                <a:moveTo>
                  <a:pt x="4913376" y="91186"/>
                </a:moveTo>
                <a:lnTo>
                  <a:pt x="4913376" y="455930"/>
                </a:lnTo>
                <a:lnTo>
                  <a:pt x="4906209" y="491421"/>
                </a:lnTo>
                <a:lnTo>
                  <a:pt x="4886666" y="520406"/>
                </a:lnTo>
                <a:lnTo>
                  <a:pt x="4857681" y="539949"/>
                </a:lnTo>
                <a:lnTo>
                  <a:pt x="4822190" y="547116"/>
                </a:lnTo>
                <a:lnTo>
                  <a:pt x="0" y="547116"/>
                </a:lnTo>
                <a:lnTo>
                  <a:pt x="0" y="0"/>
                </a:lnTo>
                <a:lnTo>
                  <a:pt x="4822190" y="0"/>
                </a:lnTo>
                <a:lnTo>
                  <a:pt x="4857681" y="7166"/>
                </a:lnTo>
                <a:lnTo>
                  <a:pt x="4886666" y="26709"/>
                </a:lnTo>
                <a:lnTo>
                  <a:pt x="4906209" y="55694"/>
                </a:lnTo>
                <a:lnTo>
                  <a:pt x="4913376" y="91186"/>
                </a:lnTo>
                <a:close/>
              </a:path>
            </a:pathLst>
          </a:custGeom>
          <a:ln w="12700">
            <a:solidFill>
              <a:srgbClr val="066DB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8DE09137-3FB3-4CD4-87B1-360E0B89CF42}"/>
              </a:ext>
            </a:extLst>
          </p:cNvPr>
          <p:cNvSpPr txBox="1"/>
          <p:nvPr/>
        </p:nvSpPr>
        <p:spPr>
          <a:xfrm>
            <a:off x="1388308" y="1834820"/>
            <a:ext cx="6836584" cy="369332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70485" marR="5080" indent="-58419">
              <a:lnSpc>
                <a:spcPts val="1300"/>
              </a:lnSpc>
              <a:spcBef>
                <a:spcPts val="280"/>
              </a:spcBef>
              <a:buSzPct val="90476"/>
              <a:buChar char="•"/>
              <a:tabLst>
                <a:tab pos="71120" algn="l"/>
              </a:tabLst>
            </a:pPr>
            <a:r>
              <a:rPr sz="1200" dirty="0">
                <a:latin typeface="Arial"/>
                <a:cs typeface="Arial"/>
              </a:rPr>
              <a:t>Draft Official Plan and Zoning By-law policies based on discussions </a:t>
            </a:r>
            <a:r>
              <a:rPr sz="1200" spc="-5" dirty="0">
                <a:latin typeface="Arial"/>
                <a:cs typeface="Arial"/>
              </a:rPr>
              <a:t>with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Council and comprehensive review of planning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policy.</a:t>
            </a: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E5A34B28-362B-4B3B-B0D0-F18EF907AEE9}"/>
              </a:ext>
            </a:extLst>
          </p:cNvPr>
          <p:cNvSpPr/>
          <p:nvPr/>
        </p:nvSpPr>
        <p:spPr>
          <a:xfrm>
            <a:off x="495120" y="2590558"/>
            <a:ext cx="689931" cy="696421"/>
          </a:xfrm>
          <a:custGeom>
            <a:avLst/>
            <a:gdLst/>
            <a:ahLst/>
            <a:cxnLst/>
            <a:rect l="l" t="t" r="r" b="b"/>
            <a:pathLst>
              <a:path w="588644" h="843279">
                <a:moveTo>
                  <a:pt x="0" y="0"/>
                </a:moveTo>
                <a:lnTo>
                  <a:pt x="0" y="548640"/>
                </a:lnTo>
                <a:lnTo>
                  <a:pt x="294132" y="842772"/>
                </a:lnTo>
                <a:lnTo>
                  <a:pt x="588264" y="548640"/>
                </a:lnTo>
                <a:lnTo>
                  <a:pt x="588264" y="294132"/>
                </a:lnTo>
                <a:lnTo>
                  <a:pt x="294132" y="294132"/>
                </a:lnTo>
                <a:lnTo>
                  <a:pt x="0" y="0"/>
                </a:lnTo>
                <a:close/>
              </a:path>
              <a:path w="588644" h="843279">
                <a:moveTo>
                  <a:pt x="588264" y="0"/>
                </a:moveTo>
                <a:lnTo>
                  <a:pt x="294132" y="294132"/>
                </a:lnTo>
                <a:lnTo>
                  <a:pt x="588264" y="294132"/>
                </a:lnTo>
                <a:lnTo>
                  <a:pt x="588264" y="0"/>
                </a:lnTo>
                <a:close/>
              </a:path>
            </a:pathLst>
          </a:custGeom>
          <a:solidFill>
            <a:srgbClr val="0A76B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034CCB23-8FA0-4128-9F56-F03CF8A13F69}"/>
              </a:ext>
            </a:extLst>
          </p:cNvPr>
          <p:cNvSpPr txBox="1"/>
          <p:nvPr/>
        </p:nvSpPr>
        <p:spPr>
          <a:xfrm>
            <a:off x="700454" y="2808610"/>
            <a:ext cx="358735" cy="382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20000"/>
              </a:lnSpc>
              <a:spcBef>
                <a:spcPts val="100"/>
              </a:spcBef>
            </a:pPr>
            <a:r>
              <a:rPr lang="en-CA" sz="1050" spc="-5" dirty="0">
                <a:solidFill>
                  <a:srgbClr val="FFFFFF"/>
                </a:solidFill>
                <a:latin typeface="Arial"/>
                <a:cs typeface="Arial"/>
              </a:rPr>
              <a:t>Apr</a:t>
            </a:r>
            <a:r>
              <a:rPr lang="en-CA" sz="1050" spc="-15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lang="en-CA" sz="1050" spc="-10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lang="en-CA" sz="1050" dirty="0">
              <a:latin typeface="Arial"/>
              <a:cs typeface="Arial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A06046F6-3EBF-473D-A2D7-621FE034E0DB}"/>
              </a:ext>
            </a:extLst>
          </p:cNvPr>
          <p:cNvSpPr/>
          <p:nvPr/>
        </p:nvSpPr>
        <p:spPr>
          <a:xfrm>
            <a:off x="1173614" y="2596679"/>
            <a:ext cx="7332209" cy="459660"/>
          </a:xfrm>
          <a:custGeom>
            <a:avLst/>
            <a:gdLst/>
            <a:ahLst/>
            <a:cxnLst/>
            <a:rect l="l" t="t" r="r" b="b"/>
            <a:pathLst>
              <a:path w="4913630" h="547369">
                <a:moveTo>
                  <a:pt x="4913376" y="91186"/>
                </a:moveTo>
                <a:lnTo>
                  <a:pt x="4913376" y="455930"/>
                </a:lnTo>
                <a:lnTo>
                  <a:pt x="4906209" y="491421"/>
                </a:lnTo>
                <a:lnTo>
                  <a:pt x="4886666" y="520406"/>
                </a:lnTo>
                <a:lnTo>
                  <a:pt x="4857681" y="539949"/>
                </a:lnTo>
                <a:lnTo>
                  <a:pt x="4822190" y="547116"/>
                </a:lnTo>
                <a:lnTo>
                  <a:pt x="0" y="547116"/>
                </a:lnTo>
                <a:lnTo>
                  <a:pt x="0" y="0"/>
                </a:lnTo>
                <a:lnTo>
                  <a:pt x="4822190" y="0"/>
                </a:lnTo>
                <a:lnTo>
                  <a:pt x="4857681" y="7166"/>
                </a:lnTo>
                <a:lnTo>
                  <a:pt x="4886666" y="26709"/>
                </a:lnTo>
                <a:lnTo>
                  <a:pt x="4906209" y="55694"/>
                </a:lnTo>
                <a:lnTo>
                  <a:pt x="4913376" y="91186"/>
                </a:lnTo>
                <a:close/>
              </a:path>
            </a:pathLst>
          </a:custGeom>
          <a:ln w="12700">
            <a:solidFill>
              <a:srgbClr val="0A76B8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F3CFB114-7D2F-4ADF-8646-343CA812B102}"/>
              </a:ext>
            </a:extLst>
          </p:cNvPr>
          <p:cNvSpPr txBox="1"/>
          <p:nvPr/>
        </p:nvSpPr>
        <p:spPr>
          <a:xfrm>
            <a:off x="1410294" y="2681609"/>
            <a:ext cx="6686082" cy="176972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70485" marR="5080" indent="-58419">
              <a:lnSpc>
                <a:spcPts val="1090"/>
              </a:lnSpc>
              <a:spcBef>
                <a:spcPts val="280"/>
              </a:spcBef>
              <a:buSzPct val="90476"/>
              <a:buChar char="•"/>
              <a:tabLst>
                <a:tab pos="71120" algn="l"/>
              </a:tabLst>
            </a:pPr>
            <a:r>
              <a:rPr sz="1200" dirty="0">
                <a:latin typeface="Arial"/>
                <a:cs typeface="Arial"/>
              </a:rPr>
              <a:t>Public Meeting </a:t>
            </a:r>
            <a:r>
              <a:rPr lang="en-US" sz="1200" dirty="0">
                <a:latin typeface="Arial"/>
                <a:cs typeface="Arial"/>
              </a:rPr>
              <a:t>held </a:t>
            </a:r>
            <a:r>
              <a:rPr sz="1200" spc="-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receive further input from Council</a:t>
            </a:r>
            <a:r>
              <a:rPr sz="1200" spc="-1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 </a:t>
            </a:r>
            <a:r>
              <a:rPr sz="1200" spc="-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Public on drafted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policies.</a:t>
            </a:r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A3BBEC9B-0EAA-409A-A7FE-D65D402D9E3D}"/>
              </a:ext>
            </a:extLst>
          </p:cNvPr>
          <p:cNvSpPr/>
          <p:nvPr/>
        </p:nvSpPr>
        <p:spPr>
          <a:xfrm>
            <a:off x="499211" y="3285087"/>
            <a:ext cx="685053" cy="689935"/>
          </a:xfrm>
          <a:custGeom>
            <a:avLst/>
            <a:gdLst/>
            <a:ahLst/>
            <a:cxnLst/>
            <a:rect l="l" t="t" r="r" b="b"/>
            <a:pathLst>
              <a:path w="588644" h="841375">
                <a:moveTo>
                  <a:pt x="0" y="0"/>
                </a:moveTo>
                <a:lnTo>
                  <a:pt x="0" y="547116"/>
                </a:lnTo>
                <a:lnTo>
                  <a:pt x="294132" y="841247"/>
                </a:lnTo>
                <a:lnTo>
                  <a:pt x="588264" y="547116"/>
                </a:lnTo>
                <a:lnTo>
                  <a:pt x="588264" y="294132"/>
                </a:lnTo>
                <a:lnTo>
                  <a:pt x="294132" y="294132"/>
                </a:lnTo>
                <a:lnTo>
                  <a:pt x="0" y="0"/>
                </a:lnTo>
                <a:close/>
              </a:path>
              <a:path w="588644" h="841375">
                <a:moveTo>
                  <a:pt x="588264" y="0"/>
                </a:moveTo>
                <a:lnTo>
                  <a:pt x="294132" y="294132"/>
                </a:lnTo>
                <a:lnTo>
                  <a:pt x="588264" y="294132"/>
                </a:lnTo>
                <a:lnTo>
                  <a:pt x="588264" y="0"/>
                </a:lnTo>
                <a:close/>
              </a:path>
            </a:pathLst>
          </a:custGeom>
          <a:solidFill>
            <a:srgbClr val="0E7FC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0C7692A4-7B94-4F2A-A668-DF38D8DE69DE}"/>
              </a:ext>
            </a:extLst>
          </p:cNvPr>
          <p:cNvSpPr/>
          <p:nvPr/>
        </p:nvSpPr>
        <p:spPr>
          <a:xfrm>
            <a:off x="1161637" y="3296858"/>
            <a:ext cx="7328190" cy="459660"/>
          </a:xfrm>
          <a:custGeom>
            <a:avLst/>
            <a:gdLst/>
            <a:ahLst/>
            <a:cxnLst/>
            <a:rect l="l" t="t" r="r" b="b"/>
            <a:pathLst>
              <a:path w="4913630" h="547370">
                <a:moveTo>
                  <a:pt x="4913376" y="91186"/>
                </a:moveTo>
                <a:lnTo>
                  <a:pt x="4913376" y="455930"/>
                </a:lnTo>
                <a:lnTo>
                  <a:pt x="4906209" y="491421"/>
                </a:lnTo>
                <a:lnTo>
                  <a:pt x="4886666" y="520406"/>
                </a:lnTo>
                <a:lnTo>
                  <a:pt x="4857681" y="539949"/>
                </a:lnTo>
                <a:lnTo>
                  <a:pt x="4822190" y="547116"/>
                </a:lnTo>
                <a:lnTo>
                  <a:pt x="0" y="547116"/>
                </a:lnTo>
                <a:lnTo>
                  <a:pt x="0" y="0"/>
                </a:lnTo>
                <a:lnTo>
                  <a:pt x="4822190" y="0"/>
                </a:lnTo>
                <a:lnTo>
                  <a:pt x="4857681" y="7166"/>
                </a:lnTo>
                <a:lnTo>
                  <a:pt x="4886666" y="26709"/>
                </a:lnTo>
                <a:lnTo>
                  <a:pt x="4906209" y="55694"/>
                </a:lnTo>
                <a:lnTo>
                  <a:pt x="4913376" y="91186"/>
                </a:lnTo>
                <a:close/>
              </a:path>
            </a:pathLst>
          </a:custGeom>
          <a:ln w="12700">
            <a:solidFill>
              <a:srgbClr val="0E7FC0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85A2213E-193C-4351-BD5C-9670C5C6B221}"/>
              </a:ext>
            </a:extLst>
          </p:cNvPr>
          <p:cNvSpPr txBox="1"/>
          <p:nvPr/>
        </p:nvSpPr>
        <p:spPr>
          <a:xfrm>
            <a:off x="879821" y="3346013"/>
            <a:ext cx="7321435" cy="369332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583565" marR="5080" indent="-58419">
              <a:lnSpc>
                <a:spcPts val="1300"/>
              </a:lnSpc>
              <a:spcBef>
                <a:spcPts val="280"/>
              </a:spcBef>
              <a:buSzPct val="90476"/>
              <a:buChar char="•"/>
              <a:tabLst>
                <a:tab pos="584200" algn="l"/>
              </a:tabLst>
            </a:pPr>
            <a:r>
              <a:rPr sz="1200" dirty="0">
                <a:latin typeface="Arial"/>
                <a:cs typeface="Arial"/>
              </a:rPr>
              <a:t>Staff </a:t>
            </a:r>
            <a:r>
              <a:rPr sz="1200" spc="-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review all comments received through </a:t>
            </a:r>
            <a:r>
              <a:rPr sz="1200" spc="-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public consultation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process and prepare a recommendation report </a:t>
            </a:r>
            <a:r>
              <a:rPr sz="1200" spc="-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introduce </a:t>
            </a:r>
            <a:r>
              <a:rPr sz="1200" spc="-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final draft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policies.</a:t>
            </a: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0310046C-38DA-41E9-8CD9-86CE8CE3D4E9}"/>
              </a:ext>
            </a:extLst>
          </p:cNvPr>
          <p:cNvSpPr/>
          <p:nvPr/>
        </p:nvSpPr>
        <p:spPr>
          <a:xfrm>
            <a:off x="495120" y="4114173"/>
            <a:ext cx="689931" cy="694847"/>
          </a:xfrm>
          <a:custGeom>
            <a:avLst/>
            <a:gdLst/>
            <a:ahLst/>
            <a:cxnLst/>
            <a:rect l="l" t="t" r="r" b="b"/>
            <a:pathLst>
              <a:path w="588644" h="841375">
                <a:moveTo>
                  <a:pt x="0" y="0"/>
                </a:moveTo>
                <a:lnTo>
                  <a:pt x="0" y="547116"/>
                </a:lnTo>
                <a:lnTo>
                  <a:pt x="294132" y="841247"/>
                </a:lnTo>
                <a:lnTo>
                  <a:pt x="588264" y="547116"/>
                </a:lnTo>
                <a:lnTo>
                  <a:pt x="588264" y="294132"/>
                </a:lnTo>
                <a:lnTo>
                  <a:pt x="294132" y="294132"/>
                </a:lnTo>
                <a:lnTo>
                  <a:pt x="0" y="0"/>
                </a:lnTo>
                <a:close/>
              </a:path>
              <a:path w="588644" h="841375">
                <a:moveTo>
                  <a:pt x="588264" y="0"/>
                </a:moveTo>
                <a:lnTo>
                  <a:pt x="294132" y="294132"/>
                </a:lnTo>
                <a:lnTo>
                  <a:pt x="588264" y="294132"/>
                </a:lnTo>
                <a:lnTo>
                  <a:pt x="588264" y="0"/>
                </a:lnTo>
                <a:close/>
              </a:path>
            </a:pathLst>
          </a:custGeom>
          <a:solidFill>
            <a:srgbClr val="1388C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82505C4B-3785-4BDD-99A1-3640FA28ECB5}"/>
              </a:ext>
            </a:extLst>
          </p:cNvPr>
          <p:cNvSpPr txBox="1"/>
          <p:nvPr/>
        </p:nvSpPr>
        <p:spPr>
          <a:xfrm>
            <a:off x="700454" y="4350233"/>
            <a:ext cx="380318" cy="319318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12065">
              <a:lnSpc>
                <a:spcPts val="1080"/>
              </a:lnSpc>
              <a:spcBef>
                <a:spcPts val="290"/>
              </a:spcBef>
            </a:pPr>
            <a:r>
              <a:rPr lang="en-US" sz="1050" spc="5" dirty="0">
                <a:solidFill>
                  <a:srgbClr val="FFFFFF"/>
                </a:solidFill>
                <a:latin typeface="Arial"/>
                <a:cs typeface="Arial"/>
              </a:rPr>
              <a:t>Jul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.  202</a:t>
            </a:r>
            <a:r>
              <a:rPr lang="en-US" sz="10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7B08163D-2623-41B2-B639-89E4121E65B1}"/>
              </a:ext>
            </a:extLst>
          </p:cNvPr>
          <p:cNvSpPr/>
          <p:nvPr/>
        </p:nvSpPr>
        <p:spPr>
          <a:xfrm>
            <a:off x="1184264" y="4114173"/>
            <a:ext cx="7332208" cy="590810"/>
          </a:xfrm>
          <a:custGeom>
            <a:avLst/>
            <a:gdLst/>
            <a:ahLst/>
            <a:cxnLst/>
            <a:rect l="l" t="t" r="r" b="b"/>
            <a:pathLst>
              <a:path w="4913630" h="547370">
                <a:moveTo>
                  <a:pt x="4913376" y="91186"/>
                </a:moveTo>
                <a:lnTo>
                  <a:pt x="4913376" y="455930"/>
                </a:lnTo>
                <a:lnTo>
                  <a:pt x="4906209" y="491421"/>
                </a:lnTo>
                <a:lnTo>
                  <a:pt x="4886666" y="520406"/>
                </a:lnTo>
                <a:lnTo>
                  <a:pt x="4857681" y="539949"/>
                </a:lnTo>
                <a:lnTo>
                  <a:pt x="4822190" y="547116"/>
                </a:lnTo>
                <a:lnTo>
                  <a:pt x="0" y="547116"/>
                </a:lnTo>
                <a:lnTo>
                  <a:pt x="0" y="0"/>
                </a:lnTo>
                <a:lnTo>
                  <a:pt x="4822190" y="0"/>
                </a:lnTo>
                <a:lnTo>
                  <a:pt x="4857681" y="7166"/>
                </a:lnTo>
                <a:lnTo>
                  <a:pt x="4886666" y="26709"/>
                </a:lnTo>
                <a:lnTo>
                  <a:pt x="4906209" y="55694"/>
                </a:lnTo>
                <a:lnTo>
                  <a:pt x="4913376" y="91186"/>
                </a:lnTo>
                <a:close/>
              </a:path>
            </a:pathLst>
          </a:custGeom>
          <a:ln w="12700">
            <a:solidFill>
              <a:srgbClr val="1388C8"/>
            </a:solidFill>
          </a:ln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3711F90F-6ACC-4665-986F-937BC299A36C}"/>
              </a:ext>
            </a:extLst>
          </p:cNvPr>
          <p:cNvSpPr txBox="1"/>
          <p:nvPr/>
        </p:nvSpPr>
        <p:spPr>
          <a:xfrm>
            <a:off x="1410294" y="4114173"/>
            <a:ext cx="6467088" cy="562332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70485" marR="257175" indent="-58419">
              <a:lnSpc>
                <a:spcPts val="1400"/>
              </a:lnSpc>
              <a:spcBef>
                <a:spcPts val="284"/>
              </a:spcBef>
              <a:buSzPct val="90476"/>
              <a:buChar char="•"/>
              <a:tabLst>
                <a:tab pos="71120" algn="l"/>
              </a:tabLst>
            </a:pPr>
            <a:r>
              <a:rPr sz="1200" dirty="0">
                <a:latin typeface="Arial"/>
                <a:cs typeface="Arial"/>
              </a:rPr>
              <a:t>Staff recommendation report presented </a:t>
            </a:r>
            <a:r>
              <a:rPr sz="1200" spc="-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Council </a:t>
            </a:r>
            <a:r>
              <a:rPr sz="1200" spc="-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adopt Official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Plan Amendment and endorse </a:t>
            </a:r>
            <a:r>
              <a:rPr sz="1200" spc="-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proposed Zoning </a:t>
            </a:r>
            <a:r>
              <a:rPr sz="1200" spc="-5" dirty="0">
                <a:latin typeface="Arial"/>
                <a:cs typeface="Arial"/>
              </a:rPr>
              <a:t>By-law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Amendment.</a:t>
            </a:r>
          </a:p>
          <a:p>
            <a:pPr marL="70485" indent="-58419">
              <a:lnSpc>
                <a:spcPts val="1255"/>
              </a:lnSpc>
              <a:buSzPct val="90476"/>
              <a:buChar char="•"/>
              <a:tabLst>
                <a:tab pos="71120" algn="l"/>
              </a:tabLst>
            </a:pPr>
            <a:r>
              <a:rPr lang="en-US" sz="1200" dirty="0">
                <a:latin typeface="Arial"/>
                <a:cs typeface="Arial"/>
              </a:rPr>
              <a:t>If adopted, s</a:t>
            </a:r>
            <a:r>
              <a:rPr sz="1200" dirty="0">
                <a:latin typeface="Arial"/>
                <a:cs typeface="Arial"/>
              </a:rPr>
              <a:t>ubmit adopted Official Plan Amendment </a:t>
            </a:r>
            <a:r>
              <a:rPr sz="1200" spc="-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County of Simcoe for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sz="1200" spc="-1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Approval.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13B526A7-0F65-4045-84FF-671473A8F049}"/>
              </a:ext>
            </a:extLst>
          </p:cNvPr>
          <p:cNvSpPr/>
          <p:nvPr/>
        </p:nvSpPr>
        <p:spPr>
          <a:xfrm>
            <a:off x="475682" y="4885444"/>
            <a:ext cx="689931" cy="694847"/>
          </a:xfrm>
          <a:custGeom>
            <a:avLst/>
            <a:gdLst/>
            <a:ahLst/>
            <a:cxnLst/>
            <a:rect l="l" t="t" r="r" b="b"/>
            <a:pathLst>
              <a:path w="588644" h="841375">
                <a:moveTo>
                  <a:pt x="0" y="0"/>
                </a:moveTo>
                <a:lnTo>
                  <a:pt x="0" y="547115"/>
                </a:lnTo>
                <a:lnTo>
                  <a:pt x="294132" y="841247"/>
                </a:lnTo>
                <a:lnTo>
                  <a:pt x="588264" y="547115"/>
                </a:lnTo>
                <a:lnTo>
                  <a:pt x="588264" y="294131"/>
                </a:lnTo>
                <a:lnTo>
                  <a:pt x="294132" y="294131"/>
                </a:lnTo>
                <a:lnTo>
                  <a:pt x="0" y="0"/>
                </a:lnTo>
                <a:close/>
              </a:path>
              <a:path w="588644" h="841375">
                <a:moveTo>
                  <a:pt x="588264" y="0"/>
                </a:moveTo>
                <a:lnTo>
                  <a:pt x="294132" y="294131"/>
                </a:lnTo>
                <a:lnTo>
                  <a:pt x="588264" y="294131"/>
                </a:lnTo>
                <a:lnTo>
                  <a:pt x="588264" y="0"/>
                </a:lnTo>
                <a:close/>
              </a:path>
            </a:pathLst>
          </a:custGeom>
          <a:solidFill>
            <a:srgbClr val="1891C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539D6F01-2161-4157-A207-5692E5202D6E}"/>
              </a:ext>
            </a:extLst>
          </p:cNvPr>
          <p:cNvSpPr txBox="1"/>
          <p:nvPr/>
        </p:nvSpPr>
        <p:spPr>
          <a:xfrm>
            <a:off x="672867" y="5093876"/>
            <a:ext cx="380318" cy="3821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">
              <a:lnSpc>
                <a:spcPct val="120000"/>
              </a:lnSpc>
              <a:spcBef>
                <a:spcPts val="95"/>
              </a:spcBef>
            </a:pPr>
            <a:r>
              <a:rPr lang="en-US" sz="1050" dirty="0">
                <a:solidFill>
                  <a:srgbClr val="FFFFFF"/>
                </a:solidFill>
                <a:latin typeface="Arial"/>
                <a:cs typeface="Arial"/>
              </a:rPr>
              <a:t>Fall</a:t>
            </a:r>
            <a:br>
              <a:rPr lang="en-US" sz="105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40C5731-6BFD-4BBD-AE84-85E8A40087FB}"/>
              </a:ext>
            </a:extLst>
          </p:cNvPr>
          <p:cNvSpPr/>
          <p:nvPr/>
        </p:nvSpPr>
        <p:spPr>
          <a:xfrm>
            <a:off x="1162482" y="4895607"/>
            <a:ext cx="7332208" cy="590810"/>
          </a:xfrm>
          <a:custGeom>
            <a:avLst/>
            <a:gdLst/>
            <a:ahLst/>
            <a:cxnLst/>
            <a:rect l="l" t="t" r="r" b="b"/>
            <a:pathLst>
              <a:path w="4913630" h="696595">
                <a:moveTo>
                  <a:pt x="4913376" y="116077"/>
                </a:moveTo>
                <a:lnTo>
                  <a:pt x="4913376" y="580389"/>
                </a:lnTo>
                <a:lnTo>
                  <a:pt x="4904254" y="625573"/>
                </a:lnTo>
                <a:lnTo>
                  <a:pt x="4879378" y="662470"/>
                </a:lnTo>
                <a:lnTo>
                  <a:pt x="4842481" y="687346"/>
                </a:lnTo>
                <a:lnTo>
                  <a:pt x="4797298" y="696467"/>
                </a:lnTo>
                <a:lnTo>
                  <a:pt x="0" y="696467"/>
                </a:lnTo>
                <a:lnTo>
                  <a:pt x="0" y="0"/>
                </a:lnTo>
                <a:lnTo>
                  <a:pt x="4797298" y="0"/>
                </a:lnTo>
                <a:lnTo>
                  <a:pt x="4842481" y="9121"/>
                </a:lnTo>
                <a:lnTo>
                  <a:pt x="4879378" y="33997"/>
                </a:lnTo>
                <a:lnTo>
                  <a:pt x="4904254" y="70894"/>
                </a:lnTo>
                <a:lnTo>
                  <a:pt x="4913376" y="116077"/>
                </a:lnTo>
                <a:close/>
              </a:path>
            </a:pathLst>
          </a:custGeom>
          <a:ln w="12700">
            <a:solidFill>
              <a:srgbClr val="1891CF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6">
            <a:extLst>
              <a:ext uri="{FF2B5EF4-FFF2-40B4-BE49-F238E27FC236}">
                <a16:creationId xmlns:a16="http://schemas.microsoft.com/office/drawing/2014/main" id="{064425EA-329D-457F-A065-931B4DD8A4A7}"/>
              </a:ext>
            </a:extLst>
          </p:cNvPr>
          <p:cNvSpPr txBox="1"/>
          <p:nvPr/>
        </p:nvSpPr>
        <p:spPr>
          <a:xfrm>
            <a:off x="1385176" y="4890610"/>
            <a:ext cx="7048027" cy="60080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70485" marR="5080" indent="-58419">
              <a:lnSpc>
                <a:spcPts val="1400"/>
              </a:lnSpc>
              <a:spcBef>
                <a:spcPts val="284"/>
              </a:spcBef>
              <a:buSzPct val="90476"/>
              <a:buChar char="•"/>
              <a:tabLst>
                <a:tab pos="71120" algn="l"/>
              </a:tabLst>
            </a:pPr>
            <a:r>
              <a:rPr lang="en-US" sz="1200" dirty="0">
                <a:latin typeface="Arial"/>
                <a:cs typeface="Arial"/>
              </a:rPr>
              <a:t>If</a:t>
            </a:r>
            <a:r>
              <a:rPr sz="1200" dirty="0">
                <a:latin typeface="Arial"/>
                <a:cs typeface="Arial"/>
              </a:rPr>
              <a:t> Official Plan Amendment </a:t>
            </a:r>
            <a:r>
              <a:rPr lang="en-US" sz="1200" dirty="0">
                <a:latin typeface="Arial"/>
                <a:cs typeface="Arial"/>
              </a:rPr>
              <a:t>is approved </a:t>
            </a:r>
            <a:r>
              <a:rPr sz="1200" dirty="0">
                <a:latin typeface="Arial"/>
                <a:cs typeface="Arial"/>
              </a:rPr>
              <a:t>by </a:t>
            </a:r>
            <a:r>
              <a:rPr sz="1200" spc="-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County of Simcoe,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implementing Zoning By-law will be submitted </a:t>
            </a:r>
            <a:r>
              <a:rPr sz="1200" spc="-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Council for final</a:t>
            </a:r>
            <a:r>
              <a:rPr sz="1200" spc="-1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approval.</a:t>
            </a:r>
          </a:p>
          <a:p>
            <a:pPr marL="70485" marR="365125" indent="-58419">
              <a:lnSpc>
                <a:spcPts val="1400"/>
              </a:lnSpc>
              <a:spcBef>
                <a:spcPts val="170"/>
              </a:spcBef>
              <a:buSzPct val="90476"/>
              <a:buChar char="•"/>
              <a:tabLst>
                <a:tab pos="71120" algn="l"/>
              </a:tabLst>
            </a:pPr>
            <a:r>
              <a:rPr sz="1200" dirty="0">
                <a:latin typeface="Arial"/>
                <a:cs typeface="Arial"/>
              </a:rPr>
              <a:t>The Official Plan and Zoning By-law text will be updated </a:t>
            </a:r>
            <a:r>
              <a:rPr sz="1200" spc="-5" dirty="0">
                <a:latin typeface="Arial"/>
                <a:cs typeface="Arial"/>
              </a:rPr>
              <a:t>to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incorporate approved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policies.</a:t>
            </a:r>
          </a:p>
        </p:txBody>
      </p:sp>
      <p:sp>
        <p:nvSpPr>
          <p:cNvPr id="38" name="object 37">
            <a:extLst>
              <a:ext uri="{FF2B5EF4-FFF2-40B4-BE49-F238E27FC236}">
                <a16:creationId xmlns:a16="http://schemas.microsoft.com/office/drawing/2014/main" id="{B33BE5AF-D3D1-4853-9F78-2CBA115DE84F}"/>
              </a:ext>
            </a:extLst>
          </p:cNvPr>
          <p:cNvSpPr/>
          <p:nvPr/>
        </p:nvSpPr>
        <p:spPr>
          <a:xfrm>
            <a:off x="475682" y="5626028"/>
            <a:ext cx="689931" cy="694847"/>
          </a:xfrm>
          <a:custGeom>
            <a:avLst/>
            <a:gdLst/>
            <a:ahLst/>
            <a:cxnLst/>
            <a:rect l="l" t="t" r="r" b="b"/>
            <a:pathLst>
              <a:path w="588644" h="841375">
                <a:moveTo>
                  <a:pt x="0" y="0"/>
                </a:moveTo>
                <a:lnTo>
                  <a:pt x="0" y="547116"/>
                </a:lnTo>
                <a:lnTo>
                  <a:pt x="294132" y="841247"/>
                </a:lnTo>
                <a:lnTo>
                  <a:pt x="588264" y="547116"/>
                </a:lnTo>
                <a:lnTo>
                  <a:pt x="588264" y="294132"/>
                </a:lnTo>
                <a:lnTo>
                  <a:pt x="294132" y="294132"/>
                </a:lnTo>
                <a:lnTo>
                  <a:pt x="0" y="0"/>
                </a:lnTo>
                <a:close/>
              </a:path>
              <a:path w="588644" h="841375">
                <a:moveTo>
                  <a:pt x="588264" y="0"/>
                </a:moveTo>
                <a:lnTo>
                  <a:pt x="294132" y="294132"/>
                </a:lnTo>
                <a:lnTo>
                  <a:pt x="588264" y="294132"/>
                </a:lnTo>
                <a:lnTo>
                  <a:pt x="588264" y="0"/>
                </a:lnTo>
                <a:close/>
              </a:path>
            </a:pathLst>
          </a:custGeom>
          <a:solidFill>
            <a:srgbClr val="1D9AD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5AB602D0-7561-4537-A9F5-0D17B5C203BB}"/>
              </a:ext>
            </a:extLst>
          </p:cNvPr>
          <p:cNvSpPr/>
          <p:nvPr/>
        </p:nvSpPr>
        <p:spPr>
          <a:xfrm>
            <a:off x="1140496" y="5626028"/>
            <a:ext cx="7332208" cy="441499"/>
          </a:xfrm>
          <a:custGeom>
            <a:avLst/>
            <a:gdLst/>
            <a:ahLst/>
            <a:cxnLst/>
            <a:rect l="l" t="t" r="r" b="b"/>
            <a:pathLst>
              <a:path w="4913630" h="547370">
                <a:moveTo>
                  <a:pt x="4913376" y="91186"/>
                </a:moveTo>
                <a:lnTo>
                  <a:pt x="4913376" y="455930"/>
                </a:lnTo>
                <a:lnTo>
                  <a:pt x="4906209" y="491421"/>
                </a:lnTo>
                <a:lnTo>
                  <a:pt x="4886666" y="520406"/>
                </a:lnTo>
                <a:lnTo>
                  <a:pt x="4857681" y="539949"/>
                </a:lnTo>
                <a:lnTo>
                  <a:pt x="4822190" y="547116"/>
                </a:lnTo>
                <a:lnTo>
                  <a:pt x="0" y="547116"/>
                </a:lnTo>
                <a:lnTo>
                  <a:pt x="0" y="0"/>
                </a:lnTo>
                <a:lnTo>
                  <a:pt x="4822190" y="0"/>
                </a:lnTo>
                <a:lnTo>
                  <a:pt x="4857681" y="7166"/>
                </a:lnTo>
                <a:lnTo>
                  <a:pt x="4886666" y="26709"/>
                </a:lnTo>
                <a:lnTo>
                  <a:pt x="4906209" y="55694"/>
                </a:lnTo>
                <a:lnTo>
                  <a:pt x="4913376" y="91186"/>
                </a:lnTo>
                <a:close/>
              </a:path>
            </a:pathLst>
          </a:custGeom>
          <a:ln w="12700">
            <a:solidFill>
              <a:srgbClr val="1D9AD6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B94CAFB7-B3AF-488D-B975-D2045BF1FC0C}"/>
              </a:ext>
            </a:extLst>
          </p:cNvPr>
          <p:cNvSpPr txBox="1"/>
          <p:nvPr/>
        </p:nvSpPr>
        <p:spPr>
          <a:xfrm rot="10800000" flipV="1">
            <a:off x="752108" y="5788723"/>
            <a:ext cx="6585364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5645" indent="-58419">
              <a:lnSpc>
                <a:spcPts val="1210"/>
              </a:lnSpc>
              <a:spcBef>
                <a:spcPts val="105"/>
              </a:spcBef>
              <a:buSzPct val="90476"/>
              <a:buChar char="•"/>
              <a:tabLst>
                <a:tab pos="716280" algn="l"/>
              </a:tabLst>
            </a:pPr>
            <a:r>
              <a:rPr sz="1200" dirty="0">
                <a:latin typeface="Arial"/>
                <a:cs typeface="Arial"/>
              </a:rPr>
              <a:t>Staff </a:t>
            </a:r>
            <a:r>
              <a:rPr sz="1200" spc="-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continue </a:t>
            </a:r>
            <a:r>
              <a:rPr sz="1200" spc="-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update a list on </a:t>
            </a:r>
            <a:r>
              <a:rPr sz="1200" spc="-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approved </a:t>
            </a:r>
            <a:r>
              <a:rPr lang="en-US" sz="120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dditional </a:t>
            </a:r>
            <a:r>
              <a:rPr lang="en-US" sz="1200" spc="-5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esidential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lang="en-US" sz="1200" spc="-90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nits.</a:t>
            </a:r>
          </a:p>
        </p:txBody>
      </p:sp>
      <p:sp>
        <p:nvSpPr>
          <p:cNvPr id="42" name="object 34">
            <a:extLst>
              <a:ext uri="{FF2B5EF4-FFF2-40B4-BE49-F238E27FC236}">
                <a16:creationId xmlns:a16="http://schemas.microsoft.com/office/drawing/2014/main" id="{A230DD82-D0FB-4CE6-A3CA-95563AF80CA8}"/>
              </a:ext>
            </a:extLst>
          </p:cNvPr>
          <p:cNvSpPr txBox="1"/>
          <p:nvPr/>
        </p:nvSpPr>
        <p:spPr>
          <a:xfrm>
            <a:off x="630488" y="5836424"/>
            <a:ext cx="380318" cy="3821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" algn="ctr">
              <a:lnSpc>
                <a:spcPct val="120000"/>
              </a:lnSpc>
              <a:spcBef>
                <a:spcPts val="95"/>
              </a:spcBef>
            </a:pPr>
            <a:r>
              <a:rPr lang="en-US" sz="1050" dirty="0">
                <a:solidFill>
                  <a:srgbClr val="FFFFFF"/>
                </a:solidFill>
                <a:latin typeface="Arial"/>
                <a:cs typeface="Arial"/>
              </a:rPr>
              <a:t>On Going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3" name="object 20">
            <a:extLst>
              <a:ext uri="{FF2B5EF4-FFF2-40B4-BE49-F238E27FC236}">
                <a16:creationId xmlns:a16="http://schemas.microsoft.com/office/drawing/2014/main" id="{14624DBF-4314-4A78-8E5C-7CC7185472E7}"/>
              </a:ext>
            </a:extLst>
          </p:cNvPr>
          <p:cNvSpPr txBox="1"/>
          <p:nvPr/>
        </p:nvSpPr>
        <p:spPr>
          <a:xfrm>
            <a:off x="683564" y="3512402"/>
            <a:ext cx="358735" cy="382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20000"/>
              </a:lnSpc>
              <a:spcBef>
                <a:spcPts val="100"/>
              </a:spcBef>
            </a:pPr>
            <a:r>
              <a:rPr lang="en-CA" sz="1050" spc="-5" dirty="0">
                <a:solidFill>
                  <a:srgbClr val="FFFFFF"/>
                </a:solidFill>
                <a:latin typeface="Arial"/>
                <a:cs typeface="Arial"/>
              </a:rPr>
              <a:t>Jun</a:t>
            </a:r>
            <a:r>
              <a:rPr lang="en-CA" sz="1050" spc="-15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lang="en-CA" sz="1050" spc="-10" dirty="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lang="en-CA" sz="1050" dirty="0">
              <a:latin typeface="Arial"/>
              <a:cs typeface="Arial"/>
            </a:endParaRPr>
          </a:p>
        </p:txBody>
      </p:sp>
      <p:sp>
        <p:nvSpPr>
          <p:cNvPr id="44" name="Arrow: Left-Up 43">
            <a:extLst>
              <a:ext uri="{FF2B5EF4-FFF2-40B4-BE49-F238E27FC236}">
                <a16:creationId xmlns:a16="http://schemas.microsoft.com/office/drawing/2014/main" id="{EC00F2BC-CFF8-45F8-83C7-5935DF71E380}"/>
              </a:ext>
            </a:extLst>
          </p:cNvPr>
          <p:cNvSpPr/>
          <p:nvPr/>
        </p:nvSpPr>
        <p:spPr>
          <a:xfrm rot="18481998">
            <a:off x="8554788" y="2849758"/>
            <a:ext cx="646478" cy="560022"/>
          </a:xfrm>
          <a:prstGeom prst="leftUpArrow">
            <a:avLst>
              <a:gd name="adj1" fmla="val 21724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F0920E-BD80-4788-9D8C-9939ECEE993C}"/>
              </a:ext>
            </a:extLst>
          </p:cNvPr>
          <p:cNvSpPr txBox="1"/>
          <p:nvPr/>
        </p:nvSpPr>
        <p:spPr>
          <a:xfrm>
            <a:off x="9297733" y="2948582"/>
            <a:ext cx="1731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WE ARE HERE!</a:t>
            </a:r>
            <a:endParaRPr lang="en-CA" sz="1200" b="1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35512E8-2FDF-42E4-ADCA-6CD39ABE2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13" y="4513128"/>
            <a:ext cx="1731414" cy="1725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955794-C09A-46D3-A214-430A9B458AAE}"/>
              </a:ext>
            </a:extLst>
          </p:cNvPr>
          <p:cNvSpPr txBox="1"/>
          <p:nvPr/>
        </p:nvSpPr>
        <p:spPr>
          <a:xfrm>
            <a:off x="1010806" y="377270"/>
            <a:ext cx="701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Additional Residential Unit - Timeline </a:t>
            </a:r>
            <a:endParaRPr lang="en-CA" sz="28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EF3B967-CFA4-4876-91F1-299666C26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11"/>
          <a:stretch/>
        </p:blipFill>
        <p:spPr>
          <a:xfrm>
            <a:off x="9266951" y="819412"/>
            <a:ext cx="2925049" cy="127635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28898C8-2265-4CA0-AD0C-F768DD8120B8}"/>
              </a:ext>
            </a:extLst>
          </p:cNvPr>
          <p:cNvSpPr txBox="1"/>
          <p:nvPr/>
        </p:nvSpPr>
        <p:spPr>
          <a:xfrm>
            <a:off x="10721340" y="1272921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 Dwelling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95EF20-7599-4F18-97CA-E2C9EC4BCCFE}"/>
              </a:ext>
            </a:extLst>
          </p:cNvPr>
          <p:cNvSpPr txBox="1"/>
          <p:nvPr/>
        </p:nvSpPr>
        <p:spPr>
          <a:xfrm>
            <a:off x="9252646" y="819412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 ARU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3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9F56CB-2596-42B5-9D9D-77568156D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Z2 – 2021 &amp; OPA 38 – 2021</a:t>
            </a:r>
            <a:br>
              <a:rPr lang="en-US" dirty="0"/>
            </a:br>
            <a:r>
              <a:rPr lang="en-US" dirty="0"/>
              <a:t>(Additional Residential Units)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A03CE1-8706-483E-8D5B-133B5BC0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902126" cy="402336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800" dirty="0"/>
              <a:t>Subject Lands: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 dirty="0"/>
              <a:t>These Amendments apply to land within the entire geographical area of the Township of Essa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CA" sz="2800" dirty="0"/>
              <a:t>Purpose: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 dirty="0"/>
              <a:t>To align the Township of Essa Official Plan policies and Zoning By-law standards with provincial policy regarding Additional Residential Units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 dirty="0"/>
              <a:t>The proposed Amendments will permit the use of Additional Residential Units on properties that are zoned to permit single detached, semi-detached or rowhouse dwellings.</a:t>
            </a:r>
          </a:p>
          <a:p>
            <a:pPr marL="0" indent="0">
              <a:buClr>
                <a:schemeClr val="tx1"/>
              </a:buClr>
              <a:buNone/>
            </a:pPr>
            <a:endParaRPr lang="en-CA" dirty="0"/>
          </a:p>
          <a:p>
            <a:pPr marL="0" indent="0">
              <a:buClr>
                <a:schemeClr val="tx1"/>
              </a:buClr>
              <a:buNone/>
            </a:pP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3AFA0-85D4-49D7-93CD-D30D29A7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13" y="4513128"/>
            <a:ext cx="1731414" cy="1725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353B9D-4F48-4AF9-BE7D-3760623CB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11"/>
          <a:stretch/>
        </p:blipFill>
        <p:spPr>
          <a:xfrm>
            <a:off x="9266951" y="819412"/>
            <a:ext cx="2925049" cy="12763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84EA61-E3ED-46D4-9B2D-C74E9C4044B7}"/>
              </a:ext>
            </a:extLst>
          </p:cNvPr>
          <p:cNvSpPr txBox="1"/>
          <p:nvPr/>
        </p:nvSpPr>
        <p:spPr>
          <a:xfrm>
            <a:off x="10721340" y="1272921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 Dwelling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45431A-08E4-46EC-BD64-5137673CC488}"/>
              </a:ext>
            </a:extLst>
          </p:cNvPr>
          <p:cNvSpPr txBox="1"/>
          <p:nvPr/>
        </p:nvSpPr>
        <p:spPr>
          <a:xfrm>
            <a:off x="9252646" y="819412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 ARU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9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A03CE1-8706-483E-8D5B-133B5BC0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902126" cy="402336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CA" sz="3200" dirty="0"/>
              <a:t>Policy Overview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 i="1" dirty="0"/>
              <a:t>Planning Act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 dirty="0"/>
              <a:t>Provincial Policies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 dirty="0"/>
              <a:t>County Official Plan</a:t>
            </a:r>
          </a:p>
          <a:p>
            <a:pPr marL="0" indent="0">
              <a:buClr>
                <a:schemeClr val="tx1"/>
              </a:buClr>
              <a:buNone/>
            </a:pP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3AFA0-85D4-49D7-93CD-D30D29A7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13" y="4513128"/>
            <a:ext cx="1731414" cy="1725318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A12F4A16-5994-48C4-8ACD-599D6903D785}"/>
              </a:ext>
            </a:extLst>
          </p:cNvPr>
          <p:cNvSpPr txBox="1">
            <a:spLocks/>
          </p:cNvSpPr>
          <p:nvPr/>
        </p:nvSpPr>
        <p:spPr>
          <a:xfrm>
            <a:off x="1249680" y="26352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Z2 – 2021 &amp; OPA 38 – 2021</a:t>
            </a:r>
            <a:br>
              <a:rPr lang="en-US" dirty="0"/>
            </a:br>
            <a:r>
              <a:rPr lang="en-US" dirty="0"/>
              <a:t>(Additional Residential Units)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8CA0E-AFEE-4869-8587-C1AD7344A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457" y="1927133"/>
            <a:ext cx="2933700" cy="1590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CFC841-490E-44F4-920C-1BB306554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122" y="3063019"/>
            <a:ext cx="2924175" cy="129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71A814-1A75-4B1A-B897-AB961BD2C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673" y="3905474"/>
            <a:ext cx="28098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2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A03CE1-8706-483E-8D5B-133B5BC0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902126" cy="4202728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800" dirty="0"/>
              <a:t>Planning Act </a:t>
            </a:r>
          </a:p>
          <a:p>
            <a:pPr>
              <a:buClr>
                <a:schemeClr val="tx1"/>
              </a:buClr>
            </a:pPr>
            <a:r>
              <a:rPr lang="en-CA" sz="2600" dirty="0">
                <a:effectLst/>
                <a:ea typeface="Times New Roman" panose="02020603050405020304" pitchFamily="18" charset="0"/>
              </a:rPr>
              <a:t>This </a:t>
            </a:r>
            <a:r>
              <a:rPr lang="en-US" sz="2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Act</a:t>
            </a:r>
            <a:r>
              <a:rPr lang="en-US" sz="2600" dirty="0">
                <a:effectLst/>
                <a:ea typeface="Times New Roman" panose="02020603050405020304" pitchFamily="18" charset="0"/>
              </a:rPr>
              <a:t> </a:t>
            </a:r>
            <a:r>
              <a:rPr lang="en-CA" sz="2600" dirty="0">
                <a:effectLst/>
                <a:ea typeface="Times New Roman" panose="02020603050405020304" pitchFamily="18" charset="0"/>
              </a:rPr>
              <a:t>sets a framework for planning and development in Ontario. The </a:t>
            </a:r>
            <a:r>
              <a:rPr lang="en-US" sz="26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Act</a:t>
            </a:r>
            <a:r>
              <a:rPr lang="en-CA" sz="2600" dirty="0">
                <a:effectLst/>
                <a:ea typeface="Times New Roman" panose="02020603050405020304" pitchFamily="18" charset="0"/>
              </a:rPr>
              <a:t> is continually evolving, as new Bills and Regulations provide new direction on how land use planning is to be conducted provincially. </a:t>
            </a:r>
          </a:p>
          <a:p>
            <a:pPr>
              <a:buClr>
                <a:schemeClr val="tx1"/>
              </a:buClr>
            </a:pPr>
            <a:r>
              <a:rPr lang="en-CA" sz="2600" dirty="0"/>
              <a:t>Additional Residential Unit policies</a:t>
            </a:r>
          </a:p>
          <a:p>
            <a:pPr marL="12700" marR="111760">
              <a:lnSpc>
                <a:spcPct val="100000"/>
              </a:lnSpc>
              <a:spcBef>
                <a:spcPts val="645"/>
              </a:spcBef>
            </a:pPr>
            <a:r>
              <a:rPr lang="en-US" sz="1800" spc="-30" dirty="0">
                <a:cs typeface="Arial"/>
              </a:rPr>
              <a:t>An </a:t>
            </a:r>
            <a:r>
              <a:rPr lang="en-US" sz="1800" u="sng" spc="-5" dirty="0">
                <a:cs typeface="Arial"/>
              </a:rPr>
              <a:t>Official Plan </a:t>
            </a:r>
            <a:r>
              <a:rPr lang="en-US" sz="1800" spc="-10" dirty="0">
                <a:cs typeface="Arial"/>
              </a:rPr>
              <a:t>shall contain policies </a:t>
            </a:r>
            <a:r>
              <a:rPr lang="en-US" sz="1800" spc="-5" dirty="0">
                <a:cs typeface="Arial"/>
              </a:rPr>
              <a:t>that </a:t>
            </a:r>
            <a:r>
              <a:rPr lang="en-US" sz="1800" spc="-10" dirty="0">
                <a:cs typeface="Arial"/>
              </a:rPr>
              <a:t>authorize </a:t>
            </a:r>
            <a:r>
              <a:rPr lang="en-US" sz="1800" spc="-5" dirty="0">
                <a:cs typeface="Arial"/>
              </a:rPr>
              <a:t>the use of </a:t>
            </a:r>
            <a:r>
              <a:rPr lang="en-US" sz="1800" spc="-10" dirty="0">
                <a:cs typeface="Arial"/>
              </a:rPr>
              <a:t>Additional Residential Units by permitting:</a:t>
            </a:r>
          </a:p>
          <a:p>
            <a:pPr marL="305308" marR="111760" lvl="1">
              <a:lnSpc>
                <a:spcPct val="100000"/>
              </a:lnSpc>
              <a:spcBef>
                <a:spcPts val="645"/>
              </a:spcBef>
              <a:buClrTx/>
            </a:pPr>
            <a:r>
              <a:rPr lang="en-US" sz="1900" spc="-5" dirty="0">
                <a:cs typeface="Arial"/>
              </a:rPr>
              <a:t>the use of </a:t>
            </a:r>
            <a:r>
              <a:rPr lang="en-US" sz="1900" spc="-15" dirty="0">
                <a:cs typeface="Arial"/>
              </a:rPr>
              <a:t>two </a:t>
            </a:r>
            <a:r>
              <a:rPr lang="en-US" sz="1900" spc="-10" dirty="0">
                <a:cs typeface="Arial"/>
              </a:rPr>
              <a:t>residential units </a:t>
            </a:r>
            <a:r>
              <a:rPr lang="en-US" sz="1900" spc="-5" dirty="0">
                <a:cs typeface="Arial"/>
              </a:rPr>
              <a:t>in a </a:t>
            </a:r>
            <a:r>
              <a:rPr lang="en-US" sz="1900" spc="-10" dirty="0">
                <a:cs typeface="Arial"/>
              </a:rPr>
              <a:t>detached house, </a:t>
            </a:r>
            <a:r>
              <a:rPr lang="en-US" sz="1900" spc="-5" dirty="0">
                <a:cs typeface="Arial"/>
              </a:rPr>
              <a:t>semi-detached </a:t>
            </a:r>
            <a:r>
              <a:rPr lang="en-US" sz="1900" spc="-10" dirty="0">
                <a:cs typeface="Arial"/>
              </a:rPr>
              <a:t>house or </a:t>
            </a:r>
            <a:r>
              <a:rPr lang="en-US" sz="1900" spc="-15" dirty="0">
                <a:cs typeface="Arial"/>
              </a:rPr>
              <a:t>rowhouse;</a:t>
            </a:r>
            <a:r>
              <a:rPr lang="en-US" sz="1900" spc="80" dirty="0">
                <a:cs typeface="Arial"/>
              </a:rPr>
              <a:t> </a:t>
            </a:r>
            <a:r>
              <a:rPr lang="en-US" sz="1900" spc="-15" dirty="0">
                <a:cs typeface="Arial"/>
              </a:rPr>
              <a:t>and</a:t>
            </a:r>
            <a:endParaRPr lang="en-US" sz="1900" dirty="0">
              <a:cs typeface="Arial"/>
            </a:endParaRPr>
          </a:p>
          <a:p>
            <a:pPr marL="305308" marR="111760" lvl="1">
              <a:lnSpc>
                <a:spcPct val="100000"/>
              </a:lnSpc>
              <a:spcBef>
                <a:spcPts val="645"/>
              </a:spcBef>
              <a:buClrTx/>
            </a:pPr>
            <a:r>
              <a:rPr lang="en-US" sz="1900" spc="-5" dirty="0">
                <a:cs typeface="Arial"/>
              </a:rPr>
              <a:t>the use of a </a:t>
            </a:r>
            <a:r>
              <a:rPr lang="en-US" sz="1900" spc="-10" dirty="0">
                <a:cs typeface="Arial"/>
              </a:rPr>
              <a:t>residential unit </a:t>
            </a:r>
            <a:r>
              <a:rPr lang="en-US" sz="1900" spc="-5" dirty="0">
                <a:cs typeface="Arial"/>
              </a:rPr>
              <a:t>in a </a:t>
            </a:r>
            <a:r>
              <a:rPr lang="en-US" sz="1900" spc="-10" dirty="0">
                <a:cs typeface="Arial"/>
              </a:rPr>
              <a:t>building or </a:t>
            </a:r>
            <a:r>
              <a:rPr lang="en-US" sz="1900" spc="-5" dirty="0">
                <a:cs typeface="Arial"/>
              </a:rPr>
              <a:t>structure </a:t>
            </a:r>
            <a:r>
              <a:rPr lang="en-US" sz="1900" spc="-10" dirty="0">
                <a:cs typeface="Arial"/>
              </a:rPr>
              <a:t>accessory </a:t>
            </a:r>
            <a:r>
              <a:rPr lang="en-US" sz="1900" dirty="0">
                <a:cs typeface="Arial"/>
              </a:rPr>
              <a:t>to </a:t>
            </a:r>
            <a:r>
              <a:rPr lang="en-US" sz="1900" spc="-5" dirty="0">
                <a:cs typeface="Arial"/>
              </a:rPr>
              <a:t>a </a:t>
            </a:r>
            <a:r>
              <a:rPr lang="en-US" sz="1900" spc="-10" dirty="0">
                <a:cs typeface="Arial"/>
              </a:rPr>
              <a:t>detached house, </a:t>
            </a:r>
            <a:r>
              <a:rPr lang="en-US" sz="1900" spc="-5" dirty="0">
                <a:cs typeface="Arial"/>
              </a:rPr>
              <a:t>semi-detached </a:t>
            </a:r>
            <a:r>
              <a:rPr lang="en-US" sz="1900" spc="-10" dirty="0">
                <a:cs typeface="Arial"/>
              </a:rPr>
              <a:t>house or</a:t>
            </a:r>
            <a:r>
              <a:rPr lang="en-US" sz="1900" spc="95" dirty="0">
                <a:cs typeface="Arial"/>
              </a:rPr>
              <a:t> </a:t>
            </a:r>
            <a:r>
              <a:rPr lang="en-US" sz="1900" spc="-15" dirty="0">
                <a:cs typeface="Arial"/>
              </a:rPr>
              <a:t>rowhouse.</a:t>
            </a:r>
          </a:p>
          <a:p>
            <a:pPr>
              <a:buClr>
                <a:schemeClr val="tx1"/>
              </a:buClr>
            </a:pPr>
            <a:r>
              <a:rPr lang="en-CA" sz="2600" dirty="0"/>
              <a:t>Zoning By-laws give effect to Additional Residential Unit policies </a:t>
            </a:r>
          </a:p>
          <a:p>
            <a:pPr marL="0" marR="111760" indent="0">
              <a:lnSpc>
                <a:spcPct val="100000"/>
              </a:lnSpc>
              <a:spcBef>
                <a:spcPts val="645"/>
              </a:spcBef>
              <a:buNone/>
            </a:pPr>
            <a:r>
              <a:rPr lang="en-US" sz="1900" spc="-30" dirty="0">
                <a:cs typeface="Arial"/>
              </a:rPr>
              <a:t>The Council of each local municipality shall ensure that the </a:t>
            </a:r>
            <a:r>
              <a:rPr lang="en-US" sz="1900" u="sng" spc="-30" dirty="0">
                <a:cs typeface="Arial"/>
              </a:rPr>
              <a:t>Zoning By-laws </a:t>
            </a:r>
            <a:r>
              <a:rPr lang="en-US" sz="1900" spc="-30" dirty="0">
                <a:cs typeface="Arial"/>
              </a:rPr>
              <a:t>passed under Section 34 give effect to the polices created in subsection 16(3)</a:t>
            </a:r>
            <a:endParaRPr lang="en-US" sz="1900" spc="-15" dirty="0">
              <a:cs typeface="Arial"/>
            </a:endParaRPr>
          </a:p>
          <a:p>
            <a:pPr>
              <a:buClr>
                <a:schemeClr val="tx1"/>
              </a:buClr>
            </a:pP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3AFA0-85D4-49D7-93CD-D30D29A7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13" y="4513128"/>
            <a:ext cx="1731414" cy="1725318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A927B013-7613-4AFF-96C7-E10E13B4173C}"/>
              </a:ext>
            </a:extLst>
          </p:cNvPr>
          <p:cNvSpPr txBox="1">
            <a:spLocks/>
          </p:cNvSpPr>
          <p:nvPr/>
        </p:nvSpPr>
        <p:spPr>
          <a:xfrm>
            <a:off x="1249680" y="26352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Z2 – 2021 &amp; OPA 38 – 2021</a:t>
            </a:r>
            <a:br>
              <a:rPr lang="en-US" dirty="0"/>
            </a:br>
            <a:r>
              <a:rPr lang="en-US" dirty="0"/>
              <a:t>(Additional Residential Units)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45C7E5-7E14-49DF-BAA8-E2B490EA2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11"/>
          <a:stretch/>
        </p:blipFill>
        <p:spPr>
          <a:xfrm>
            <a:off x="9266951" y="819412"/>
            <a:ext cx="2925049" cy="1276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25C036-6E98-47C8-AC81-DB41B2653B95}"/>
              </a:ext>
            </a:extLst>
          </p:cNvPr>
          <p:cNvSpPr txBox="1"/>
          <p:nvPr/>
        </p:nvSpPr>
        <p:spPr>
          <a:xfrm>
            <a:off x="10721340" y="1272921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 Dwelling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F4B536-4278-403C-872B-D98E0E751328}"/>
              </a:ext>
            </a:extLst>
          </p:cNvPr>
          <p:cNvSpPr txBox="1"/>
          <p:nvPr/>
        </p:nvSpPr>
        <p:spPr>
          <a:xfrm>
            <a:off x="9252646" y="819412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 ARU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1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A03CE1-8706-483E-8D5B-133B5BC0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902126" cy="402336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b="1" dirty="0"/>
              <a:t>Examples of Additional Residential Unit:</a:t>
            </a:r>
          </a:p>
          <a:p>
            <a:pPr marL="0" indent="0">
              <a:buClr>
                <a:schemeClr val="tx1"/>
              </a:buClr>
              <a:buNone/>
            </a:pP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3AFA0-85D4-49D7-93CD-D30D29A7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13" y="4513128"/>
            <a:ext cx="1731414" cy="17253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65D0EB-6006-41E1-8C65-0C9E34BC3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290" y="2256563"/>
            <a:ext cx="4363115" cy="3173439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D7D9DED1-28BC-4AA0-B14D-FB076C0AF94A}"/>
              </a:ext>
            </a:extLst>
          </p:cNvPr>
          <p:cNvSpPr txBox="1">
            <a:spLocks/>
          </p:cNvSpPr>
          <p:nvPr/>
        </p:nvSpPr>
        <p:spPr>
          <a:xfrm>
            <a:off x="1249680" y="26352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Z2 – 2021 &amp; OPA 38 – 2021</a:t>
            </a:r>
            <a:br>
              <a:rPr lang="en-US" dirty="0"/>
            </a:br>
            <a:r>
              <a:rPr lang="en-US" dirty="0"/>
              <a:t>(Additional Residential Units)</a:t>
            </a:r>
            <a:endParaRPr lang="en-CA" dirty="0"/>
          </a:p>
        </p:txBody>
      </p:sp>
      <p:pic>
        <p:nvPicPr>
          <p:cNvPr id="3074" name="Picture 2" descr="Accessory Dwelling Units, Backyard Cottages by H&amp;H | Portland &amp; Seattle  Remodeler">
            <a:extLst>
              <a:ext uri="{FF2B5EF4-FFF2-40B4-BE49-F238E27FC236}">
                <a16:creationId xmlns:a16="http://schemas.microsoft.com/office/drawing/2014/main" id="{A81A4EE7-3577-4214-B707-4C553E026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73" y="2270694"/>
            <a:ext cx="4361902" cy="317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19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A03CE1-8706-483E-8D5B-133B5BC0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902126" cy="402336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/>
              <a:t>Examples of Locations:</a:t>
            </a:r>
          </a:p>
          <a:p>
            <a:pPr marL="0" indent="0">
              <a:buClr>
                <a:schemeClr val="tx1"/>
              </a:buClr>
              <a:buNone/>
            </a:pP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3AFA0-85D4-49D7-93CD-D30D29A7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13" y="4513128"/>
            <a:ext cx="1731414" cy="1725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11513F-9234-4EE1-A1FE-CA590C37B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02" y="2696749"/>
            <a:ext cx="2448214" cy="2448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2E75B3-3B31-4E20-BD0C-14E02452C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224" y="2774371"/>
            <a:ext cx="2579832" cy="21660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4356C1-5AE7-45B6-B280-0945759E0E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327"/>
          <a:stretch/>
        </p:blipFill>
        <p:spPr>
          <a:xfrm>
            <a:off x="7305629" y="2292856"/>
            <a:ext cx="4235669" cy="2114069"/>
          </a:xfrm>
          <a:prstGeom prst="rect">
            <a:avLst/>
          </a:prstGeom>
        </p:spPr>
      </p:pic>
      <p:sp>
        <p:nvSpPr>
          <p:cNvPr id="16" name="Title 5">
            <a:extLst>
              <a:ext uri="{FF2B5EF4-FFF2-40B4-BE49-F238E27FC236}">
                <a16:creationId xmlns:a16="http://schemas.microsoft.com/office/drawing/2014/main" id="{C85DAA7E-38B2-41C9-9CEA-888FA0C01A55}"/>
              </a:ext>
            </a:extLst>
          </p:cNvPr>
          <p:cNvSpPr txBox="1">
            <a:spLocks/>
          </p:cNvSpPr>
          <p:nvPr/>
        </p:nvSpPr>
        <p:spPr>
          <a:xfrm>
            <a:off x="1249680" y="26352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Z2 – 2021 &amp; OPA 38 – 2021</a:t>
            </a:r>
            <a:br>
              <a:rPr lang="en-US" dirty="0"/>
            </a:br>
            <a:r>
              <a:rPr lang="en-US" dirty="0"/>
              <a:t>(Additional Residential Units)</a:t>
            </a:r>
            <a:endParaRPr lang="en-C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B620C9-7023-4CB8-9804-B213A9F991AE}"/>
              </a:ext>
            </a:extLst>
          </p:cNvPr>
          <p:cNvSpPr txBox="1"/>
          <p:nvPr/>
        </p:nvSpPr>
        <p:spPr>
          <a:xfrm>
            <a:off x="3831789" y="5188357"/>
            <a:ext cx="4027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OR a combination of detached and internal/attached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43178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A03CE1-8706-483E-8D5B-133B5BC0C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131734" cy="4023360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dirty="0"/>
              <a:t>Draft Official Plan Amendments: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CA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Additional Residential Unit(s), also known as accessory or basement apartments, secondary suites or in-law suites are self-enclosed residential units with separate kitchen, bathroom and sleeping accommodations. These units are subordinate in size and function to the principal building on the property.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CA" sz="12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Polices that apply to Additional Residential Units: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The use of two residential units in a single detached dwelling, semi-detached dwelling or rowhouse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The use of a residential unit in a building or structure accessory to a single-detached dwelling, semi-detached dwelling or rowhouse </a:t>
            </a:r>
            <a:endParaRPr lang="en-CA" sz="1200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An Additional Residential Unit will not be permitted within hazardous lands as defined and regulated by the Local Conservation Authority (NVCA)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</a:rPr>
              <a:t>An Additional Residential Unit will be required to be serviced by appropriate water and wastewater/stormwater services in a manner that is acceptable to the Township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b="0" i="0" dirty="0">
                <a:effectLst/>
              </a:rPr>
              <a:t>Additional units may not be permitted on </a:t>
            </a:r>
            <a:r>
              <a:rPr lang="en-US" sz="1100" dirty="0"/>
              <a:t>l</a:t>
            </a:r>
            <a:r>
              <a:rPr lang="en-US" sz="1100" b="0" i="0" dirty="0">
                <a:effectLst/>
              </a:rPr>
              <a:t>ands that are Environmentally Protected, wetlands, or flood prone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Additionally, surplus farm dwelling severance polices shall not be used to create separate lot for Additional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esidential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U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</a:rPr>
              <a:t>nits</a:t>
            </a:r>
            <a:endParaRPr lang="en-CA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uFill>
                <a:solidFill>
                  <a:srgbClr val="000000"/>
                </a:solidFill>
              </a:uFill>
              <a:ea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CA" sz="1800" dirty="0">
              <a:latin typeface="Calibri Light" panose="020F030202020403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3AFA0-85D4-49D7-93CD-D30D29A7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013" y="4513128"/>
            <a:ext cx="1731414" cy="1725318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75167E7B-49ED-4303-A9B2-100C74F65D1A}"/>
              </a:ext>
            </a:extLst>
          </p:cNvPr>
          <p:cNvSpPr txBox="1">
            <a:spLocks/>
          </p:cNvSpPr>
          <p:nvPr/>
        </p:nvSpPr>
        <p:spPr>
          <a:xfrm>
            <a:off x="1249680" y="26352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Z2 – 2021 &amp; OPA38 – 2021</a:t>
            </a:r>
            <a:br>
              <a:rPr lang="en-US" dirty="0"/>
            </a:br>
            <a:r>
              <a:rPr lang="en-US" dirty="0"/>
              <a:t>(Additional Residential Units)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CCE4D1-235A-4CD5-ADB4-BD0CBC78D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11"/>
          <a:stretch/>
        </p:blipFill>
        <p:spPr>
          <a:xfrm>
            <a:off x="9266951" y="819412"/>
            <a:ext cx="2925049" cy="1276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0C2D27-3222-4338-B1F5-719B676240C0}"/>
              </a:ext>
            </a:extLst>
          </p:cNvPr>
          <p:cNvSpPr txBox="1"/>
          <p:nvPr/>
        </p:nvSpPr>
        <p:spPr>
          <a:xfrm>
            <a:off x="10721340" y="1272921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 Dwelling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779F67-144B-4602-8BCD-B8AAF50C7DFA}"/>
              </a:ext>
            </a:extLst>
          </p:cNvPr>
          <p:cNvSpPr txBox="1"/>
          <p:nvPr/>
        </p:nvSpPr>
        <p:spPr>
          <a:xfrm>
            <a:off x="9252646" y="819412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 ARU</a:t>
            </a:r>
            <a:endParaRPr lang="en-C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164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FF00"/>
      </a:accent1>
      <a:accent2>
        <a:srgbClr val="002060"/>
      </a:accent2>
      <a:accent3>
        <a:srgbClr val="084C10"/>
      </a:accent3>
      <a:accent4>
        <a:srgbClr val="432B20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17765</TotalTime>
  <Words>2099</Words>
  <Application>Microsoft Office PowerPoint</Application>
  <PresentationFormat>Widescreen</PresentationFormat>
  <Paragraphs>148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Retrospect</vt:lpstr>
      <vt:lpstr>Public Meeting:  Additional Residential Units  April 21, 2021 Presented By: Aimee Powell BURPl., MPA, MCIP, RPP  Manager of Planning and Development</vt:lpstr>
      <vt:lpstr>Overview</vt:lpstr>
      <vt:lpstr>PowerPoint Presentation</vt:lpstr>
      <vt:lpstr>Z2 – 2021 &amp; OPA 38 – 2021 (Additional Residential Units)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Vegter</dc:creator>
  <cp:lastModifiedBy>Krista Pascoe</cp:lastModifiedBy>
  <cp:revision>58</cp:revision>
  <cp:lastPrinted>2021-04-14T18:27:04Z</cp:lastPrinted>
  <dcterms:created xsi:type="dcterms:W3CDTF">2021-03-31T13:33:52Z</dcterms:created>
  <dcterms:modified xsi:type="dcterms:W3CDTF">2021-04-14T18:27:55Z</dcterms:modified>
</cp:coreProperties>
</file>